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77" r:id="rId4"/>
    <p:sldId id="258" r:id="rId5"/>
    <p:sldId id="268" r:id="rId6"/>
    <p:sldId id="267" r:id="rId7"/>
    <p:sldId id="262" r:id="rId8"/>
    <p:sldId id="261" r:id="rId9"/>
    <p:sldId id="283" r:id="rId10"/>
    <p:sldId id="264" r:id="rId11"/>
    <p:sldId id="282" r:id="rId12"/>
    <p:sldId id="265" r:id="rId13"/>
    <p:sldId id="266" r:id="rId14"/>
    <p:sldId id="281" r:id="rId15"/>
    <p:sldId id="279" r:id="rId16"/>
    <p:sldId id="263" r:id="rId17"/>
    <p:sldId id="284" r:id="rId18"/>
    <p:sldId id="271" r:id="rId19"/>
    <p:sldId id="269" r:id="rId20"/>
    <p:sldId id="270" r:id="rId21"/>
    <p:sldId id="285" r:id="rId22"/>
    <p:sldId id="288" r:id="rId23"/>
    <p:sldId id="289" r:id="rId24"/>
    <p:sldId id="272" r:id="rId25"/>
    <p:sldId id="275" r:id="rId26"/>
    <p:sldId id="278" r:id="rId27"/>
    <p:sldId id="27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oleObject" Target="file:///F:\VMC%20FHM\Data\2014\VMCFH_Regeneration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Dieback 0-15%</c:v>
                </c:pt>
              </c:strCache>
            </c:strRef>
          </c:tx>
          <c:invertIfNegative val="0"/>
          <c:cat>
            <c:numRef>
              <c:f>Sheet1!$A$2:$A$24</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Sheet1!$B$2:$B$24</c:f>
              <c:numCache>
                <c:formatCode>General</c:formatCode>
                <c:ptCount val="23"/>
                <c:pt idx="0">
                  <c:v>134</c:v>
                </c:pt>
                <c:pt idx="1">
                  <c:v>161</c:v>
                </c:pt>
                <c:pt idx="2">
                  <c:v>295</c:v>
                </c:pt>
                <c:pt idx="3">
                  <c:v>320</c:v>
                </c:pt>
                <c:pt idx="4">
                  <c:v>310</c:v>
                </c:pt>
                <c:pt idx="5">
                  <c:v>479</c:v>
                </c:pt>
                <c:pt idx="6">
                  <c:v>507</c:v>
                </c:pt>
                <c:pt idx="7">
                  <c:v>469</c:v>
                </c:pt>
                <c:pt idx="8">
                  <c:v>453</c:v>
                </c:pt>
                <c:pt idx="9">
                  <c:v>451</c:v>
                </c:pt>
                <c:pt idx="10">
                  <c:v>451</c:v>
                </c:pt>
                <c:pt idx="11">
                  <c:v>425</c:v>
                </c:pt>
                <c:pt idx="12">
                  <c:v>404</c:v>
                </c:pt>
                <c:pt idx="13">
                  <c:v>406</c:v>
                </c:pt>
                <c:pt idx="14">
                  <c:v>381</c:v>
                </c:pt>
                <c:pt idx="15">
                  <c:v>347</c:v>
                </c:pt>
                <c:pt idx="16">
                  <c:v>114</c:v>
                </c:pt>
                <c:pt idx="17">
                  <c:v>127</c:v>
                </c:pt>
                <c:pt idx="18">
                  <c:v>191</c:v>
                </c:pt>
                <c:pt idx="19">
                  <c:v>136</c:v>
                </c:pt>
                <c:pt idx="20">
                  <c:v>118</c:v>
                </c:pt>
                <c:pt idx="21">
                  <c:v>196</c:v>
                </c:pt>
                <c:pt idx="22">
                  <c:v>565</c:v>
                </c:pt>
              </c:numCache>
            </c:numRef>
          </c:val>
        </c:ser>
        <c:ser>
          <c:idx val="1"/>
          <c:order val="1"/>
          <c:tx>
            <c:strRef>
              <c:f>Sheet1!$C$1</c:f>
              <c:strCache>
                <c:ptCount val="1"/>
                <c:pt idx="0">
                  <c:v>Dieback 20-35%</c:v>
                </c:pt>
              </c:strCache>
            </c:strRef>
          </c:tx>
          <c:invertIfNegative val="0"/>
          <c:cat>
            <c:numRef>
              <c:f>Sheet1!$A$2:$A$24</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Sheet1!$C$2:$C$24</c:f>
              <c:numCache>
                <c:formatCode>General</c:formatCode>
                <c:ptCount val="23"/>
                <c:pt idx="0">
                  <c:v>18</c:v>
                </c:pt>
                <c:pt idx="1">
                  <c:v>28</c:v>
                </c:pt>
                <c:pt idx="2">
                  <c:v>28</c:v>
                </c:pt>
                <c:pt idx="3">
                  <c:v>29</c:v>
                </c:pt>
                <c:pt idx="4">
                  <c:v>29</c:v>
                </c:pt>
                <c:pt idx="5">
                  <c:v>33</c:v>
                </c:pt>
                <c:pt idx="6">
                  <c:v>31</c:v>
                </c:pt>
                <c:pt idx="7">
                  <c:v>37</c:v>
                </c:pt>
                <c:pt idx="8">
                  <c:v>43</c:v>
                </c:pt>
                <c:pt idx="9">
                  <c:v>39</c:v>
                </c:pt>
                <c:pt idx="10">
                  <c:v>32</c:v>
                </c:pt>
                <c:pt idx="11">
                  <c:v>46</c:v>
                </c:pt>
                <c:pt idx="12">
                  <c:v>56</c:v>
                </c:pt>
                <c:pt idx="13">
                  <c:v>48</c:v>
                </c:pt>
                <c:pt idx="14">
                  <c:v>56</c:v>
                </c:pt>
                <c:pt idx="15">
                  <c:v>56</c:v>
                </c:pt>
                <c:pt idx="16">
                  <c:v>17</c:v>
                </c:pt>
                <c:pt idx="17">
                  <c:v>4</c:v>
                </c:pt>
                <c:pt idx="18">
                  <c:v>32</c:v>
                </c:pt>
                <c:pt idx="19">
                  <c:v>16</c:v>
                </c:pt>
                <c:pt idx="20">
                  <c:v>7</c:v>
                </c:pt>
                <c:pt idx="21">
                  <c:v>25</c:v>
                </c:pt>
                <c:pt idx="22">
                  <c:v>48</c:v>
                </c:pt>
              </c:numCache>
            </c:numRef>
          </c:val>
        </c:ser>
        <c:ser>
          <c:idx val="2"/>
          <c:order val="2"/>
          <c:tx>
            <c:strRef>
              <c:f>Sheet1!$D$1</c:f>
              <c:strCache>
                <c:ptCount val="1"/>
                <c:pt idx="0">
                  <c:v>Dieback 40-50%</c:v>
                </c:pt>
              </c:strCache>
            </c:strRef>
          </c:tx>
          <c:invertIfNegative val="0"/>
          <c:cat>
            <c:numRef>
              <c:f>Sheet1!$A$2:$A$24</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Sheet1!$D$2:$D$24</c:f>
              <c:numCache>
                <c:formatCode>General</c:formatCode>
                <c:ptCount val="23"/>
                <c:pt idx="0">
                  <c:v>7</c:v>
                </c:pt>
                <c:pt idx="1">
                  <c:v>5</c:v>
                </c:pt>
                <c:pt idx="2">
                  <c:v>6</c:v>
                </c:pt>
                <c:pt idx="3">
                  <c:v>3</c:v>
                </c:pt>
                <c:pt idx="4">
                  <c:v>10</c:v>
                </c:pt>
                <c:pt idx="5">
                  <c:v>7</c:v>
                </c:pt>
                <c:pt idx="6">
                  <c:v>7</c:v>
                </c:pt>
                <c:pt idx="7">
                  <c:v>7</c:v>
                </c:pt>
                <c:pt idx="8">
                  <c:v>8</c:v>
                </c:pt>
                <c:pt idx="9">
                  <c:v>4</c:v>
                </c:pt>
                <c:pt idx="10">
                  <c:v>5</c:v>
                </c:pt>
                <c:pt idx="11">
                  <c:v>13</c:v>
                </c:pt>
                <c:pt idx="12">
                  <c:v>3</c:v>
                </c:pt>
                <c:pt idx="13">
                  <c:v>13</c:v>
                </c:pt>
                <c:pt idx="14">
                  <c:v>16</c:v>
                </c:pt>
                <c:pt idx="15">
                  <c:v>14</c:v>
                </c:pt>
                <c:pt idx="16">
                  <c:v>3</c:v>
                </c:pt>
                <c:pt idx="17">
                  <c:v>1</c:v>
                </c:pt>
                <c:pt idx="18">
                  <c:v>3</c:v>
                </c:pt>
                <c:pt idx="19">
                  <c:v>2</c:v>
                </c:pt>
                <c:pt idx="20">
                  <c:v>1</c:v>
                </c:pt>
                <c:pt idx="21">
                  <c:v>3</c:v>
                </c:pt>
                <c:pt idx="22">
                  <c:v>11</c:v>
                </c:pt>
              </c:numCache>
            </c:numRef>
          </c:val>
        </c:ser>
        <c:ser>
          <c:idx val="3"/>
          <c:order val="3"/>
          <c:tx>
            <c:strRef>
              <c:f>Sheet1!$E$1</c:f>
              <c:strCache>
                <c:ptCount val="1"/>
                <c:pt idx="0">
                  <c:v>Dieback &gt;50%</c:v>
                </c:pt>
              </c:strCache>
            </c:strRef>
          </c:tx>
          <c:invertIfNegative val="0"/>
          <c:cat>
            <c:numRef>
              <c:f>Sheet1!$A$2:$A$24</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Sheet1!$E$2:$E$24</c:f>
              <c:numCache>
                <c:formatCode>General</c:formatCode>
                <c:ptCount val="23"/>
                <c:pt idx="0">
                  <c:v>2</c:v>
                </c:pt>
                <c:pt idx="1">
                  <c:v>5</c:v>
                </c:pt>
                <c:pt idx="2">
                  <c:v>6</c:v>
                </c:pt>
                <c:pt idx="3">
                  <c:v>5</c:v>
                </c:pt>
                <c:pt idx="4">
                  <c:v>4</c:v>
                </c:pt>
                <c:pt idx="5">
                  <c:v>10</c:v>
                </c:pt>
                <c:pt idx="6">
                  <c:v>10</c:v>
                </c:pt>
                <c:pt idx="7">
                  <c:v>7</c:v>
                </c:pt>
                <c:pt idx="8">
                  <c:v>13</c:v>
                </c:pt>
                <c:pt idx="9">
                  <c:v>9</c:v>
                </c:pt>
                <c:pt idx="10">
                  <c:v>9</c:v>
                </c:pt>
                <c:pt idx="11">
                  <c:v>4</c:v>
                </c:pt>
                <c:pt idx="12">
                  <c:v>15</c:v>
                </c:pt>
                <c:pt idx="13">
                  <c:v>10</c:v>
                </c:pt>
                <c:pt idx="14">
                  <c:v>14</c:v>
                </c:pt>
                <c:pt idx="15">
                  <c:v>6</c:v>
                </c:pt>
                <c:pt idx="17">
                  <c:v>1</c:v>
                </c:pt>
                <c:pt idx="18">
                  <c:v>3</c:v>
                </c:pt>
                <c:pt idx="19">
                  <c:v>3</c:v>
                </c:pt>
                <c:pt idx="21">
                  <c:v>3</c:v>
                </c:pt>
                <c:pt idx="22">
                  <c:v>7</c:v>
                </c:pt>
              </c:numCache>
            </c:numRef>
          </c:val>
        </c:ser>
        <c:dLbls>
          <c:showLegendKey val="0"/>
          <c:showVal val="0"/>
          <c:showCatName val="0"/>
          <c:showSerName val="0"/>
          <c:showPercent val="0"/>
          <c:showBubbleSize val="0"/>
        </c:dLbls>
        <c:gapWidth val="150"/>
        <c:overlap val="100"/>
        <c:axId val="657721104"/>
        <c:axId val="535210384"/>
      </c:barChart>
      <c:catAx>
        <c:axId val="657721104"/>
        <c:scaling>
          <c:orientation val="minMax"/>
        </c:scaling>
        <c:delete val="0"/>
        <c:axPos val="b"/>
        <c:numFmt formatCode="General" sourceLinked="1"/>
        <c:majorTickMark val="out"/>
        <c:minorTickMark val="none"/>
        <c:tickLblPos val="nextTo"/>
        <c:txPr>
          <a:bodyPr rot="3540000" vert="horz"/>
          <a:lstStyle/>
          <a:p>
            <a:pPr>
              <a:defRPr sz="1200"/>
            </a:pPr>
            <a:endParaRPr lang="en-US"/>
          </a:p>
        </c:txPr>
        <c:crossAx val="535210384"/>
        <c:crosses val="autoZero"/>
        <c:auto val="1"/>
        <c:lblAlgn val="ctr"/>
        <c:lblOffset val="100"/>
        <c:noMultiLvlLbl val="0"/>
      </c:catAx>
      <c:valAx>
        <c:axId val="535210384"/>
        <c:scaling>
          <c:orientation val="minMax"/>
        </c:scaling>
        <c:delete val="0"/>
        <c:axPos val="l"/>
        <c:majorGridlines/>
        <c:numFmt formatCode="0%" sourceLinked="1"/>
        <c:majorTickMark val="out"/>
        <c:minorTickMark val="none"/>
        <c:tickLblPos val="nextTo"/>
        <c:txPr>
          <a:bodyPr/>
          <a:lstStyle/>
          <a:p>
            <a:pPr>
              <a:defRPr sz="1200"/>
            </a:pPr>
            <a:endParaRPr lang="en-US"/>
          </a:p>
        </c:txPr>
        <c:crossAx val="657721104"/>
        <c:crosses val="autoZero"/>
        <c:crossBetween val="between"/>
      </c:valAx>
    </c:plotArea>
    <c:legend>
      <c:legendPos val="t"/>
      <c:overlay val="0"/>
      <c:txPr>
        <a:bodyPr/>
        <a:lstStyle/>
        <a:p>
          <a:pPr>
            <a:defRPr sz="14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Dominant Understory</a:t>
            </a:r>
          </a:p>
        </c:rich>
      </c:tx>
      <c:overlay val="0"/>
    </c:title>
    <c:autoTitleDeleted val="0"/>
    <c:plotArea>
      <c:layout/>
      <c:pieChart>
        <c:varyColors val="1"/>
        <c:ser>
          <c:idx val="0"/>
          <c:order val="0"/>
          <c:tx>
            <c:strRef>
              <c:f>Sheet1!$B$1</c:f>
              <c:strCache>
                <c:ptCount val="1"/>
                <c:pt idx="0">
                  <c:v>Percent of Plots</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Seedling/Sapling</c:v>
                </c:pt>
                <c:pt idx="1">
                  <c:v>Fern/Herbaceous</c:v>
                </c:pt>
                <c:pt idx="2">
                  <c:v>Shrubs</c:v>
                </c:pt>
                <c:pt idx="3">
                  <c:v>Invasive Exotic Plant</c:v>
                </c:pt>
                <c:pt idx="4">
                  <c:v>Beech Sprouts</c:v>
                </c:pt>
                <c:pt idx="5">
                  <c:v>None</c:v>
                </c:pt>
                <c:pt idx="6">
                  <c:v>Unknown</c:v>
                </c:pt>
              </c:strCache>
            </c:strRef>
          </c:cat>
          <c:val>
            <c:numRef>
              <c:f>Sheet1!$B$2:$B$6</c:f>
              <c:numCache>
                <c:formatCode>0%</c:formatCode>
                <c:ptCount val="5"/>
                <c:pt idx="0">
                  <c:v>0.47</c:v>
                </c:pt>
                <c:pt idx="1">
                  <c:v>0.32</c:v>
                </c:pt>
                <c:pt idx="2">
                  <c:v>0.08</c:v>
                </c:pt>
                <c:pt idx="3">
                  <c:v>7.0000000000000007E-2</c:v>
                </c:pt>
                <c:pt idx="4">
                  <c:v>0.05</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2977374355983284"/>
          <c:y val="0.16942140269374717"/>
          <c:w val="0.28534971323029068"/>
          <c:h val="0.42257415714622498"/>
        </c:manualLayout>
      </c:layout>
      <c:overlay val="0"/>
      <c:txPr>
        <a:bodyPr/>
        <a:lstStyle/>
        <a:p>
          <a:pPr rtl="0">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76318526221958"/>
          <c:y val="3.7348604151753756E-2"/>
          <c:w val="0.86875018570791862"/>
          <c:h val="0.83385301837270343"/>
        </c:manualLayout>
      </c:layout>
      <c:lineChart>
        <c:grouping val="standard"/>
        <c:varyColors val="0"/>
        <c:ser>
          <c:idx val="1"/>
          <c:order val="0"/>
          <c:tx>
            <c:strRef>
              <c:f>'new dead'!$B$1</c:f>
              <c:strCache>
                <c:ptCount val="1"/>
                <c:pt idx="0">
                  <c:v>Average percent new dead</c:v>
                </c:pt>
              </c:strCache>
            </c:strRef>
          </c:tx>
          <c:trendline>
            <c:trendlineType val="linear"/>
            <c:dispRSqr val="0"/>
            <c:dispEq val="0"/>
          </c:trendline>
          <c:cat>
            <c:numRef>
              <c:f>'new dead'!$A$2:$A$27</c:f>
              <c:numCache>
                <c:formatCode>General</c:formatCode>
                <c:ptCount val="26"/>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numCache>
            </c:numRef>
          </c:cat>
          <c:val>
            <c:numRef>
              <c:f>'new dead'!$B$2:$B$27</c:f>
              <c:numCache>
                <c:formatCode>0.0</c:formatCode>
                <c:ptCount val="26"/>
                <c:pt idx="0">
                  <c:v>1.068283762774932</c:v>
                </c:pt>
                <c:pt idx="1">
                  <c:v>0.19410523141866423</c:v>
                </c:pt>
                <c:pt idx="2">
                  <c:v>1.7470900587029516</c:v>
                </c:pt>
                <c:pt idx="3">
                  <c:v>1.5131028784620311</c:v>
                </c:pt>
                <c:pt idx="4">
                  <c:v>0.16666666666666666</c:v>
                </c:pt>
                <c:pt idx="5">
                  <c:v>1.5716330745284488</c:v>
                </c:pt>
                <c:pt idx="6">
                  <c:v>1.2509392114284303</c:v>
                </c:pt>
                <c:pt idx="7">
                  <c:v>0.47161719204729952</c:v>
                </c:pt>
                <c:pt idx="8">
                  <c:v>0</c:v>
                </c:pt>
                <c:pt idx="9">
                  <c:v>2.0455405287474164</c:v>
                </c:pt>
                <c:pt idx="10">
                  <c:v>1.2503141121978736</c:v>
                </c:pt>
                <c:pt idx="11">
                  <c:v>1.7732010520969055</c:v>
                </c:pt>
                <c:pt idx="12">
                  <c:v>0.96604784104784114</c:v>
                </c:pt>
                <c:pt idx="13">
                  <c:v>1.0106643895091005</c:v>
                </c:pt>
                <c:pt idx="14">
                  <c:v>0.9064233975979803</c:v>
                </c:pt>
                <c:pt idx="15">
                  <c:v>0.84228106708251826</c:v>
                </c:pt>
                <c:pt idx="16">
                  <c:v>0.97747187453069817</c:v>
                </c:pt>
                <c:pt idx="17">
                  <c:v>1.5344470560479901</c:v>
                </c:pt>
                <c:pt idx="18">
                  <c:v>2.0556839797381312</c:v>
                </c:pt>
                <c:pt idx="19">
                  <c:v>1.3790781021382239</c:v>
                </c:pt>
                <c:pt idx="20">
                  <c:v>1.0503605307520438</c:v>
                </c:pt>
                <c:pt idx="21">
                  <c:v>1.4228617214913599</c:v>
                </c:pt>
                <c:pt idx="22">
                  <c:v>0.13865065751858205</c:v>
                </c:pt>
                <c:pt idx="23">
                  <c:v>1.0445284396894676</c:v>
                </c:pt>
                <c:pt idx="24">
                  <c:v>1.671583087512291</c:v>
                </c:pt>
                <c:pt idx="25">
                  <c:v>1.5904572564612325</c:v>
                </c:pt>
              </c:numCache>
            </c:numRef>
          </c:val>
          <c:smooth val="0"/>
        </c:ser>
        <c:dLbls>
          <c:showLegendKey val="0"/>
          <c:showVal val="0"/>
          <c:showCatName val="0"/>
          <c:showSerName val="0"/>
          <c:showPercent val="0"/>
          <c:showBubbleSize val="0"/>
        </c:dLbls>
        <c:marker val="1"/>
        <c:smooth val="0"/>
        <c:axId val="528391440"/>
        <c:axId val="530668568"/>
      </c:lineChart>
      <c:catAx>
        <c:axId val="528391440"/>
        <c:scaling>
          <c:orientation val="minMax"/>
        </c:scaling>
        <c:delete val="0"/>
        <c:axPos val="b"/>
        <c:numFmt formatCode="General" sourceLinked="1"/>
        <c:majorTickMark val="out"/>
        <c:minorTickMark val="none"/>
        <c:tickLblPos val="nextTo"/>
        <c:txPr>
          <a:bodyPr rot="3600000"/>
          <a:lstStyle/>
          <a:p>
            <a:pPr>
              <a:defRPr sz="1200"/>
            </a:pPr>
            <a:endParaRPr lang="en-US"/>
          </a:p>
        </c:txPr>
        <c:crossAx val="530668568"/>
        <c:crosses val="autoZero"/>
        <c:auto val="1"/>
        <c:lblAlgn val="ctr"/>
        <c:lblOffset val="100"/>
        <c:noMultiLvlLbl val="0"/>
      </c:catAx>
      <c:valAx>
        <c:axId val="530668568"/>
        <c:scaling>
          <c:orientation val="minMax"/>
        </c:scaling>
        <c:delete val="0"/>
        <c:axPos val="l"/>
        <c:majorGridlines/>
        <c:title>
          <c:tx>
            <c:rich>
              <a:bodyPr rot="-5400000" vert="horz"/>
              <a:lstStyle/>
              <a:p>
                <a:pPr>
                  <a:defRPr sz="1600"/>
                </a:pPr>
                <a:r>
                  <a:rPr lang="en-US" sz="1600" dirty="0" smtClean="0"/>
                  <a:t>Percent New Dead Trees</a:t>
                </a:r>
                <a:endParaRPr lang="en-US" sz="1600" dirty="0"/>
              </a:p>
            </c:rich>
          </c:tx>
          <c:overlay val="0"/>
        </c:title>
        <c:numFmt formatCode="0.0" sourceLinked="1"/>
        <c:majorTickMark val="out"/>
        <c:minorTickMark val="none"/>
        <c:tickLblPos val="nextTo"/>
        <c:txPr>
          <a:bodyPr/>
          <a:lstStyle/>
          <a:p>
            <a:pPr>
              <a:defRPr sz="1200"/>
            </a:pPr>
            <a:endParaRPr lang="en-US"/>
          </a:p>
        </c:txPr>
        <c:crossAx val="52839144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[VMCFH_Regeneration2014.xlsx]Sheet4!PivotTable1</c:name>
    <c:fmtId val="-1"/>
  </c:pivotSource>
  <c:chart>
    <c:title>
      <c:tx>
        <c:rich>
          <a:bodyPr/>
          <a:lstStyle/>
          <a:p>
            <a:pPr>
              <a:defRPr/>
            </a:pPr>
            <a:r>
              <a:rPr lang="en-US"/>
              <a:t>Birch Saplings</a:t>
            </a:r>
          </a:p>
          <a:p>
            <a:pPr>
              <a:defRPr/>
            </a:pPr>
            <a:r>
              <a:rPr lang="en-US" sz="1600" i="1"/>
              <a:t>East</a:t>
            </a:r>
            <a:r>
              <a:rPr lang="en-US" sz="1600" i="1" baseline="0"/>
              <a:t> Slope of Mansfield</a:t>
            </a:r>
            <a:endParaRPr lang="en-US" sz="1600" i="1"/>
          </a:p>
        </c:rich>
      </c:tx>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
        <c:idx val="40"/>
        <c:marker>
          <c:symbol val="none"/>
        </c:marker>
      </c:pivotFmt>
      <c:pivotFmt>
        <c:idx val="41"/>
        <c:marker>
          <c:symbol val="none"/>
        </c:marker>
      </c:pivotFmt>
      <c:pivotFmt>
        <c:idx val="42"/>
        <c:marker>
          <c:symbol val="none"/>
        </c:marker>
      </c:pivotFmt>
      <c:pivotFmt>
        <c:idx val="43"/>
        <c:marker>
          <c:symbol val="none"/>
        </c:marker>
      </c:pivotFmt>
      <c:pivotFmt>
        <c:idx val="44"/>
        <c:marker>
          <c:symbol val="none"/>
        </c:marker>
      </c:pivotFmt>
      <c:pivotFmt>
        <c:idx val="45"/>
        <c:marker>
          <c:symbol val="none"/>
        </c:marker>
      </c:pivotFmt>
    </c:pivotFmts>
    <c:plotArea>
      <c:layout/>
      <c:barChart>
        <c:barDir val="col"/>
        <c:grouping val="clustered"/>
        <c:varyColors val="0"/>
        <c:ser>
          <c:idx val="0"/>
          <c:order val="0"/>
          <c:tx>
            <c:strRef>
              <c:f>Sheet4!$B$5</c:f>
              <c:strCache>
                <c:ptCount val="1"/>
                <c:pt idx="0">
                  <c:v>Total</c:v>
                </c:pt>
              </c:strCache>
            </c:strRef>
          </c:tx>
          <c:invertIfNegative val="0"/>
          <c:trendline>
            <c:trendlineType val="linear"/>
            <c:dispRSqr val="1"/>
            <c:dispEq val="0"/>
            <c:trendlineLbl>
              <c:layout>
                <c:manualLayout>
                  <c:x val="-2.3406575137800673E-2"/>
                  <c:y val="-0.50477289297171191"/>
                </c:manualLayout>
              </c:layout>
              <c:numFmt formatCode="General" sourceLinked="0"/>
            </c:trendlineLbl>
          </c:trendline>
          <c:cat>
            <c:strRef>
              <c:f>Sheet4!$A$6:$A$20</c:f>
              <c:strCach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2011</c:v>
                </c:pt>
                <c:pt idx="13">
                  <c:v>2014</c:v>
                </c:pt>
              </c:strCache>
            </c:strRef>
          </c:cat>
          <c:val>
            <c:numRef>
              <c:f>Sheet4!$B$6:$B$20</c:f>
              <c:numCache>
                <c:formatCode>General</c:formatCode>
                <c:ptCount val="14"/>
                <c:pt idx="0">
                  <c:v>12</c:v>
                </c:pt>
                <c:pt idx="1">
                  <c:v>12</c:v>
                </c:pt>
                <c:pt idx="2">
                  <c:v>10</c:v>
                </c:pt>
                <c:pt idx="3">
                  <c:v>9</c:v>
                </c:pt>
                <c:pt idx="4">
                  <c:v>8</c:v>
                </c:pt>
                <c:pt idx="5">
                  <c:v>8</c:v>
                </c:pt>
                <c:pt idx="6">
                  <c:v>8</c:v>
                </c:pt>
                <c:pt idx="7">
                  <c:v>7</c:v>
                </c:pt>
                <c:pt idx="8">
                  <c:v>7</c:v>
                </c:pt>
                <c:pt idx="9">
                  <c:v>7</c:v>
                </c:pt>
                <c:pt idx="10">
                  <c:v>7</c:v>
                </c:pt>
                <c:pt idx="11">
                  <c:v>7</c:v>
                </c:pt>
                <c:pt idx="12">
                  <c:v>1</c:v>
                </c:pt>
                <c:pt idx="13">
                  <c:v>4</c:v>
                </c:pt>
              </c:numCache>
            </c:numRef>
          </c:val>
        </c:ser>
        <c:dLbls>
          <c:showLegendKey val="0"/>
          <c:showVal val="0"/>
          <c:showCatName val="0"/>
          <c:showSerName val="0"/>
          <c:showPercent val="0"/>
          <c:showBubbleSize val="0"/>
        </c:dLbls>
        <c:gapWidth val="150"/>
        <c:axId val="535847248"/>
        <c:axId val="535847640"/>
      </c:barChart>
      <c:catAx>
        <c:axId val="535847248"/>
        <c:scaling>
          <c:orientation val="minMax"/>
        </c:scaling>
        <c:delete val="0"/>
        <c:axPos val="b"/>
        <c:numFmt formatCode="General" sourceLinked="0"/>
        <c:majorTickMark val="out"/>
        <c:minorTickMark val="none"/>
        <c:tickLblPos val="nextTo"/>
        <c:crossAx val="535847640"/>
        <c:crosses val="autoZero"/>
        <c:auto val="1"/>
        <c:lblAlgn val="ctr"/>
        <c:lblOffset val="100"/>
        <c:noMultiLvlLbl val="0"/>
      </c:catAx>
      <c:valAx>
        <c:axId val="535847640"/>
        <c:scaling>
          <c:orientation val="minMax"/>
        </c:scaling>
        <c:delete val="0"/>
        <c:axPos val="l"/>
        <c:majorGridlines/>
        <c:title>
          <c:tx>
            <c:rich>
              <a:bodyPr rot="-5400000" vert="horz"/>
              <a:lstStyle/>
              <a:p>
                <a:pPr>
                  <a:defRPr/>
                </a:pPr>
                <a:r>
                  <a:rPr lang="en-US"/>
                  <a:t>Number of saplings</a:t>
                </a:r>
              </a:p>
            </c:rich>
          </c:tx>
          <c:overlay val="0"/>
        </c:title>
        <c:numFmt formatCode="General" sourceLinked="1"/>
        <c:majorTickMark val="out"/>
        <c:minorTickMark val="none"/>
        <c:tickLblPos val="nextTo"/>
        <c:crossAx val="535847248"/>
        <c:crosses val="autoZero"/>
        <c:crossBetween val="between"/>
      </c:valAx>
    </c:plotArea>
    <c:plotVisOnly val="1"/>
    <c:dispBlanksAs val="gap"/>
    <c:showDLblsOverMax val="0"/>
  </c:chart>
  <c:externalData r:id="rId1">
    <c:autoUpdate val="0"/>
  </c:externalData>
  <c:extLst>
    <c:ext xmlns:c14="http://schemas.microsoft.com/office/drawing/2007/8/2/chart" uri="{781A3756-C4B2-4CAC-9D66-4F8BD8637D16}">
      <c14:pivotOptions>
        <c14:dropZoneCategories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[VMCFH_Regeneration2014.xlsx]Sheet4!PivotTable1</c:name>
    <c:fmtId val="-1"/>
  </c:pivotSource>
  <c:chart>
    <c:title>
      <c:tx>
        <c:rich>
          <a:bodyPr/>
          <a:lstStyle/>
          <a:p>
            <a:pPr>
              <a:defRPr/>
            </a:pPr>
            <a:r>
              <a:rPr lang="en-US"/>
              <a:t>Sugar</a:t>
            </a:r>
            <a:r>
              <a:rPr lang="en-US" baseline="0"/>
              <a:t> Maple</a:t>
            </a:r>
            <a:r>
              <a:rPr lang="en-US"/>
              <a:t> Saplings</a:t>
            </a:r>
          </a:p>
          <a:p>
            <a:pPr>
              <a:defRPr/>
            </a:pPr>
            <a:r>
              <a:rPr lang="en-US" sz="1600" i="1"/>
              <a:t>East</a:t>
            </a:r>
            <a:r>
              <a:rPr lang="en-US" sz="1600" i="1" baseline="0"/>
              <a:t> Slope of Mansfield</a:t>
            </a:r>
            <a:endParaRPr lang="en-US" sz="1600" i="1"/>
          </a:p>
        </c:rich>
      </c:tx>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
        <c:idx val="40"/>
        <c:marker>
          <c:symbol val="none"/>
        </c:marker>
      </c:pivotFmt>
      <c:pivotFmt>
        <c:idx val="41"/>
        <c:marker>
          <c:symbol val="none"/>
        </c:marker>
      </c:pivotFmt>
      <c:pivotFmt>
        <c:idx val="42"/>
        <c:marker>
          <c:symbol val="none"/>
        </c:marker>
      </c:pivotFmt>
      <c:pivotFmt>
        <c:idx val="43"/>
        <c:marker>
          <c:symbol val="none"/>
        </c:marker>
      </c:pivotFmt>
      <c:pivotFmt>
        <c:idx val="44"/>
        <c:marker>
          <c:symbol val="none"/>
        </c:marker>
      </c:pivotFmt>
      <c:pivotFmt>
        <c:idx val="45"/>
        <c:marker>
          <c:symbol val="none"/>
        </c:marker>
      </c:pivotFmt>
    </c:pivotFmts>
    <c:plotArea>
      <c:layout/>
      <c:barChart>
        <c:barDir val="col"/>
        <c:grouping val="clustered"/>
        <c:varyColors val="0"/>
        <c:ser>
          <c:idx val="0"/>
          <c:order val="0"/>
          <c:tx>
            <c:strRef>
              <c:f>Sheet4!$B$5</c:f>
              <c:strCache>
                <c:ptCount val="1"/>
                <c:pt idx="0">
                  <c:v>Total</c:v>
                </c:pt>
              </c:strCache>
            </c:strRef>
          </c:tx>
          <c:invertIfNegative val="0"/>
          <c:trendline>
            <c:trendlineType val="poly"/>
            <c:order val="2"/>
            <c:dispRSqr val="1"/>
            <c:dispEq val="0"/>
            <c:trendlineLbl>
              <c:layout>
                <c:manualLayout>
                  <c:x val="3.9634976183532615E-2"/>
                  <c:y val="-0.46248817739231929"/>
                </c:manualLayout>
              </c:layout>
              <c:numFmt formatCode="General" sourceLinked="0"/>
            </c:trendlineLbl>
          </c:trendline>
          <c:cat>
            <c:strRef>
              <c:f>Sheet4!$A$6:$A$20</c:f>
              <c:strCach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2011</c:v>
                </c:pt>
                <c:pt idx="13">
                  <c:v>2014</c:v>
                </c:pt>
              </c:strCache>
            </c:strRef>
          </c:cat>
          <c:val>
            <c:numRef>
              <c:f>Sheet4!$B$6:$B$20</c:f>
              <c:numCache>
                <c:formatCode>General</c:formatCode>
                <c:ptCount val="14"/>
                <c:pt idx="0">
                  <c:v>6</c:v>
                </c:pt>
                <c:pt idx="1">
                  <c:v>5</c:v>
                </c:pt>
                <c:pt idx="2">
                  <c:v>4</c:v>
                </c:pt>
                <c:pt idx="3">
                  <c:v>4</c:v>
                </c:pt>
                <c:pt idx="4">
                  <c:v>4</c:v>
                </c:pt>
                <c:pt idx="5">
                  <c:v>4</c:v>
                </c:pt>
                <c:pt idx="6">
                  <c:v>4</c:v>
                </c:pt>
                <c:pt idx="7">
                  <c:v>4</c:v>
                </c:pt>
                <c:pt idx="8">
                  <c:v>4</c:v>
                </c:pt>
                <c:pt idx="9">
                  <c:v>3</c:v>
                </c:pt>
                <c:pt idx="10">
                  <c:v>3</c:v>
                </c:pt>
                <c:pt idx="11">
                  <c:v>3</c:v>
                </c:pt>
                <c:pt idx="12">
                  <c:v>1</c:v>
                </c:pt>
                <c:pt idx="13">
                  <c:v>2</c:v>
                </c:pt>
              </c:numCache>
            </c:numRef>
          </c:val>
        </c:ser>
        <c:dLbls>
          <c:showLegendKey val="0"/>
          <c:showVal val="0"/>
          <c:showCatName val="0"/>
          <c:showSerName val="0"/>
          <c:showPercent val="0"/>
          <c:showBubbleSize val="0"/>
        </c:dLbls>
        <c:gapWidth val="150"/>
        <c:axId val="535848424"/>
        <c:axId val="535848816"/>
      </c:barChart>
      <c:catAx>
        <c:axId val="535848424"/>
        <c:scaling>
          <c:orientation val="minMax"/>
        </c:scaling>
        <c:delete val="0"/>
        <c:axPos val="b"/>
        <c:numFmt formatCode="General" sourceLinked="0"/>
        <c:majorTickMark val="out"/>
        <c:minorTickMark val="none"/>
        <c:tickLblPos val="nextTo"/>
        <c:crossAx val="535848816"/>
        <c:crosses val="autoZero"/>
        <c:auto val="1"/>
        <c:lblAlgn val="ctr"/>
        <c:lblOffset val="100"/>
        <c:noMultiLvlLbl val="0"/>
      </c:catAx>
      <c:valAx>
        <c:axId val="535848816"/>
        <c:scaling>
          <c:orientation val="minMax"/>
        </c:scaling>
        <c:delete val="0"/>
        <c:axPos val="l"/>
        <c:majorGridlines/>
        <c:title>
          <c:tx>
            <c:rich>
              <a:bodyPr rot="-5400000" vert="horz"/>
              <a:lstStyle/>
              <a:p>
                <a:pPr>
                  <a:defRPr/>
                </a:pPr>
                <a:r>
                  <a:rPr lang="en-US"/>
                  <a:t>Number of saplings</a:t>
                </a:r>
              </a:p>
            </c:rich>
          </c:tx>
          <c:overlay val="0"/>
        </c:title>
        <c:numFmt formatCode="General" sourceLinked="1"/>
        <c:majorTickMark val="out"/>
        <c:minorTickMark val="none"/>
        <c:tickLblPos val="nextTo"/>
        <c:crossAx val="535848424"/>
        <c:crosses val="autoZero"/>
        <c:crossBetween val="between"/>
      </c:valAx>
    </c:plotArea>
    <c:plotVisOnly val="1"/>
    <c:dispBlanksAs val="gap"/>
    <c:showDLblsOverMax val="0"/>
  </c:chart>
  <c:externalData r:id="rId1">
    <c:autoUpdate val="0"/>
  </c:externalData>
  <c:extLst>
    <c:ext xmlns:c14="http://schemas.microsoft.com/office/drawing/2007/8/2/chart" uri="{781A3756-C4B2-4CAC-9D66-4F8BD8637D16}">
      <c14:pivotOptions>
        <c14:dropZoneCategories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[VMCFH_Regeneration2014.xlsx]Sheet4!PivotTable1</c:name>
    <c:fmtId val="-1"/>
  </c:pivotSource>
  <c:chart>
    <c:title>
      <c:tx>
        <c:rich>
          <a:bodyPr/>
          <a:lstStyle/>
          <a:p>
            <a:pPr>
              <a:defRPr/>
            </a:pPr>
            <a:r>
              <a:rPr lang="en-US"/>
              <a:t>Beech Saplings</a:t>
            </a:r>
          </a:p>
          <a:p>
            <a:pPr>
              <a:defRPr/>
            </a:pPr>
            <a:r>
              <a:rPr lang="en-US" sz="1600" i="1"/>
              <a:t>East</a:t>
            </a:r>
            <a:r>
              <a:rPr lang="en-US" sz="1600" i="1" baseline="0"/>
              <a:t> Slope of Mansfield</a:t>
            </a:r>
            <a:endParaRPr lang="en-US" sz="1600" i="1"/>
          </a:p>
        </c:rich>
      </c:tx>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
        <c:idx val="40"/>
        <c:marker>
          <c:symbol val="none"/>
        </c:marker>
      </c:pivotFmt>
      <c:pivotFmt>
        <c:idx val="41"/>
        <c:marker>
          <c:symbol val="none"/>
        </c:marker>
      </c:pivotFmt>
      <c:pivotFmt>
        <c:idx val="42"/>
        <c:marker>
          <c:symbol val="none"/>
        </c:marker>
      </c:pivotFmt>
      <c:pivotFmt>
        <c:idx val="43"/>
        <c:marker>
          <c:symbol val="none"/>
        </c:marker>
      </c:pivotFmt>
      <c:pivotFmt>
        <c:idx val="44"/>
        <c:marker>
          <c:symbol val="none"/>
        </c:marker>
      </c:pivotFmt>
      <c:pivotFmt>
        <c:idx val="45"/>
        <c:marker>
          <c:symbol val="none"/>
        </c:marker>
      </c:pivotFmt>
    </c:pivotFmts>
    <c:plotArea>
      <c:layout/>
      <c:barChart>
        <c:barDir val="col"/>
        <c:grouping val="clustered"/>
        <c:varyColors val="0"/>
        <c:ser>
          <c:idx val="0"/>
          <c:order val="0"/>
          <c:tx>
            <c:strRef>
              <c:f>Sheet4!$B$5</c:f>
              <c:strCache>
                <c:ptCount val="1"/>
                <c:pt idx="0">
                  <c:v>Total</c:v>
                </c:pt>
              </c:strCache>
            </c:strRef>
          </c:tx>
          <c:invertIfNegative val="0"/>
          <c:trendline>
            <c:trendlineType val="poly"/>
            <c:order val="2"/>
            <c:dispRSqr val="1"/>
            <c:dispEq val="0"/>
            <c:trendlineLbl>
              <c:layout>
                <c:manualLayout>
                  <c:x val="-8.2604837543099816E-4"/>
                  <c:y val="-0.20161271507728201"/>
                </c:manualLayout>
              </c:layout>
              <c:numFmt formatCode="General" sourceLinked="0"/>
            </c:trendlineLbl>
          </c:trendline>
          <c:cat>
            <c:strRef>
              <c:f>Sheet4!$A$6:$A$19</c:f>
              <c:strCache>
                <c:ptCount val="1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2014</c:v>
                </c:pt>
              </c:strCache>
            </c:strRef>
          </c:cat>
          <c:val>
            <c:numRef>
              <c:f>Sheet4!$B$6:$B$19</c:f>
              <c:numCache>
                <c:formatCode>General</c:formatCode>
                <c:ptCount val="13"/>
                <c:pt idx="0">
                  <c:v>43</c:v>
                </c:pt>
                <c:pt idx="1">
                  <c:v>43</c:v>
                </c:pt>
                <c:pt idx="2">
                  <c:v>42</c:v>
                </c:pt>
                <c:pt idx="3">
                  <c:v>42</c:v>
                </c:pt>
                <c:pt idx="4">
                  <c:v>40</c:v>
                </c:pt>
                <c:pt idx="5">
                  <c:v>40</c:v>
                </c:pt>
                <c:pt idx="6">
                  <c:v>38</c:v>
                </c:pt>
                <c:pt idx="7">
                  <c:v>37</c:v>
                </c:pt>
                <c:pt idx="8">
                  <c:v>36</c:v>
                </c:pt>
                <c:pt idx="9">
                  <c:v>36</c:v>
                </c:pt>
                <c:pt idx="10">
                  <c:v>36</c:v>
                </c:pt>
                <c:pt idx="11">
                  <c:v>36</c:v>
                </c:pt>
                <c:pt idx="12">
                  <c:v>45</c:v>
                </c:pt>
              </c:numCache>
            </c:numRef>
          </c:val>
        </c:ser>
        <c:dLbls>
          <c:showLegendKey val="0"/>
          <c:showVal val="0"/>
          <c:showCatName val="0"/>
          <c:showSerName val="0"/>
          <c:showPercent val="0"/>
          <c:showBubbleSize val="0"/>
        </c:dLbls>
        <c:gapWidth val="150"/>
        <c:axId val="658783224"/>
        <c:axId val="658783616"/>
      </c:barChart>
      <c:catAx>
        <c:axId val="658783224"/>
        <c:scaling>
          <c:orientation val="minMax"/>
        </c:scaling>
        <c:delete val="0"/>
        <c:axPos val="b"/>
        <c:numFmt formatCode="General" sourceLinked="0"/>
        <c:majorTickMark val="out"/>
        <c:minorTickMark val="none"/>
        <c:tickLblPos val="nextTo"/>
        <c:crossAx val="658783616"/>
        <c:crosses val="autoZero"/>
        <c:auto val="1"/>
        <c:lblAlgn val="ctr"/>
        <c:lblOffset val="100"/>
        <c:noMultiLvlLbl val="0"/>
      </c:catAx>
      <c:valAx>
        <c:axId val="658783616"/>
        <c:scaling>
          <c:orientation val="minMax"/>
        </c:scaling>
        <c:delete val="0"/>
        <c:axPos val="l"/>
        <c:majorGridlines/>
        <c:title>
          <c:tx>
            <c:rich>
              <a:bodyPr rot="-5400000" vert="horz"/>
              <a:lstStyle/>
              <a:p>
                <a:pPr>
                  <a:defRPr/>
                </a:pPr>
                <a:r>
                  <a:rPr lang="en-US"/>
                  <a:t>Number of saplings</a:t>
                </a:r>
              </a:p>
            </c:rich>
          </c:tx>
          <c:overlay val="0"/>
        </c:title>
        <c:numFmt formatCode="General" sourceLinked="1"/>
        <c:majorTickMark val="out"/>
        <c:minorTickMark val="none"/>
        <c:tickLblPos val="nextTo"/>
        <c:crossAx val="658783224"/>
        <c:crosses val="autoZero"/>
        <c:crossBetween val="between"/>
      </c:valAx>
    </c:plotArea>
    <c:plotVisOnly val="1"/>
    <c:dispBlanksAs val="gap"/>
    <c:showDLblsOverMax val="0"/>
  </c:chart>
  <c:externalData r:id="rId1">
    <c:autoUpdate val="0"/>
  </c:externalData>
  <c:extLst>
    <c:ext xmlns:c14="http://schemas.microsoft.com/office/drawing/2007/8/2/chart" uri="{781A3756-C4B2-4CAC-9D66-4F8BD8637D16}">
      <c14:pivotOptions>
        <c14:dropZoneCategories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[VMCFH_Regeneration2014.xlsx]Sheet4!PivotTable1</c:name>
    <c:fmtId val="-1"/>
  </c:pivotSource>
  <c:chart>
    <c:title>
      <c:tx>
        <c:rich>
          <a:bodyPr/>
          <a:lstStyle/>
          <a:p>
            <a:pPr>
              <a:defRPr/>
            </a:pPr>
            <a:r>
              <a:rPr lang="en-US"/>
              <a:t>Sugar</a:t>
            </a:r>
            <a:r>
              <a:rPr lang="en-US" baseline="0"/>
              <a:t> Maple</a:t>
            </a:r>
            <a:r>
              <a:rPr lang="en-US"/>
              <a:t> Saplings</a:t>
            </a:r>
          </a:p>
          <a:p>
            <a:pPr>
              <a:defRPr/>
            </a:pPr>
            <a:r>
              <a:rPr lang="en-US" sz="1600" i="1" baseline="0"/>
              <a:t>West Slope of Mansfield</a:t>
            </a:r>
            <a:endParaRPr lang="en-US" sz="1600" i="1"/>
          </a:p>
        </c:rich>
      </c:tx>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
        <c:idx val="40"/>
        <c:marker>
          <c:symbol val="none"/>
        </c:marker>
      </c:pivotFmt>
      <c:pivotFmt>
        <c:idx val="41"/>
        <c:marker>
          <c:symbol val="none"/>
        </c:marker>
      </c:pivotFmt>
      <c:pivotFmt>
        <c:idx val="42"/>
        <c:marker>
          <c:symbol val="none"/>
        </c:marker>
      </c:pivotFmt>
      <c:pivotFmt>
        <c:idx val="43"/>
        <c:marker>
          <c:symbol val="none"/>
        </c:marker>
      </c:pivotFmt>
      <c:pivotFmt>
        <c:idx val="44"/>
        <c:marker>
          <c:symbol val="none"/>
        </c:marker>
      </c:pivotFmt>
      <c:pivotFmt>
        <c:idx val="45"/>
        <c:marker>
          <c:symbol val="none"/>
        </c:marker>
      </c:pivotFmt>
    </c:pivotFmts>
    <c:plotArea>
      <c:layout/>
      <c:barChart>
        <c:barDir val="col"/>
        <c:grouping val="clustered"/>
        <c:varyColors val="0"/>
        <c:ser>
          <c:idx val="0"/>
          <c:order val="0"/>
          <c:tx>
            <c:strRef>
              <c:f>Sheet4!$B$5</c:f>
              <c:strCache>
                <c:ptCount val="1"/>
                <c:pt idx="0">
                  <c:v>Total</c:v>
                </c:pt>
              </c:strCache>
            </c:strRef>
          </c:tx>
          <c:invertIfNegative val="0"/>
          <c:trendline>
            <c:trendlineType val="poly"/>
            <c:order val="2"/>
            <c:dispRSqr val="1"/>
            <c:dispEq val="0"/>
            <c:trendlineLbl>
              <c:layout>
                <c:manualLayout>
                  <c:x val="1.1726586865103606E-2"/>
                  <c:y val="-0.42727202368934653"/>
                </c:manualLayout>
              </c:layout>
              <c:numFmt formatCode="General" sourceLinked="0"/>
            </c:trendlineLbl>
          </c:trendline>
          <c:cat>
            <c:strRef>
              <c:f>Sheet4!$A$6:$A$24</c:f>
              <c:strCach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2013</c:v>
                </c:pt>
                <c:pt idx="17">
                  <c:v>2014</c:v>
                </c:pt>
              </c:strCache>
            </c:strRef>
          </c:cat>
          <c:val>
            <c:numRef>
              <c:f>Sheet4!$B$6:$B$24</c:f>
              <c:numCache>
                <c:formatCode>General</c:formatCode>
                <c:ptCount val="18"/>
                <c:pt idx="0">
                  <c:v>6</c:v>
                </c:pt>
                <c:pt idx="1">
                  <c:v>6</c:v>
                </c:pt>
                <c:pt idx="2">
                  <c:v>5</c:v>
                </c:pt>
                <c:pt idx="3">
                  <c:v>5</c:v>
                </c:pt>
                <c:pt idx="4">
                  <c:v>4</c:v>
                </c:pt>
                <c:pt idx="5">
                  <c:v>3</c:v>
                </c:pt>
                <c:pt idx="6">
                  <c:v>3</c:v>
                </c:pt>
                <c:pt idx="7">
                  <c:v>3</c:v>
                </c:pt>
                <c:pt idx="8">
                  <c:v>3</c:v>
                </c:pt>
                <c:pt idx="9">
                  <c:v>3</c:v>
                </c:pt>
                <c:pt idx="10">
                  <c:v>2</c:v>
                </c:pt>
                <c:pt idx="11">
                  <c:v>2</c:v>
                </c:pt>
                <c:pt idx="12">
                  <c:v>2</c:v>
                </c:pt>
                <c:pt idx="13">
                  <c:v>2</c:v>
                </c:pt>
                <c:pt idx="14">
                  <c:v>2</c:v>
                </c:pt>
                <c:pt idx="15">
                  <c:v>2</c:v>
                </c:pt>
                <c:pt idx="16">
                  <c:v>2</c:v>
                </c:pt>
                <c:pt idx="17">
                  <c:v>4</c:v>
                </c:pt>
              </c:numCache>
            </c:numRef>
          </c:val>
        </c:ser>
        <c:dLbls>
          <c:showLegendKey val="0"/>
          <c:showVal val="0"/>
          <c:showCatName val="0"/>
          <c:showSerName val="0"/>
          <c:showPercent val="0"/>
          <c:showBubbleSize val="0"/>
        </c:dLbls>
        <c:gapWidth val="150"/>
        <c:axId val="658784400"/>
        <c:axId val="654814416"/>
      </c:barChart>
      <c:catAx>
        <c:axId val="658784400"/>
        <c:scaling>
          <c:orientation val="minMax"/>
        </c:scaling>
        <c:delete val="0"/>
        <c:axPos val="b"/>
        <c:numFmt formatCode="General" sourceLinked="0"/>
        <c:majorTickMark val="out"/>
        <c:minorTickMark val="none"/>
        <c:tickLblPos val="nextTo"/>
        <c:crossAx val="654814416"/>
        <c:crosses val="autoZero"/>
        <c:auto val="1"/>
        <c:lblAlgn val="ctr"/>
        <c:lblOffset val="100"/>
        <c:noMultiLvlLbl val="0"/>
      </c:catAx>
      <c:valAx>
        <c:axId val="654814416"/>
        <c:scaling>
          <c:orientation val="minMax"/>
        </c:scaling>
        <c:delete val="0"/>
        <c:axPos val="l"/>
        <c:majorGridlines/>
        <c:title>
          <c:tx>
            <c:rich>
              <a:bodyPr rot="-5400000" vert="horz"/>
              <a:lstStyle/>
              <a:p>
                <a:pPr>
                  <a:defRPr/>
                </a:pPr>
                <a:r>
                  <a:rPr lang="en-US"/>
                  <a:t>Number of saplings</a:t>
                </a:r>
              </a:p>
            </c:rich>
          </c:tx>
          <c:overlay val="0"/>
        </c:title>
        <c:numFmt formatCode="General" sourceLinked="1"/>
        <c:majorTickMark val="out"/>
        <c:minorTickMark val="none"/>
        <c:tickLblPos val="nextTo"/>
        <c:crossAx val="658784400"/>
        <c:crosses val="autoZero"/>
        <c:crossBetween val="between"/>
      </c:valAx>
    </c:plotArea>
    <c:plotVisOnly val="1"/>
    <c:dispBlanksAs val="gap"/>
    <c:showDLblsOverMax val="0"/>
  </c:chart>
  <c:externalData r:id="rId1">
    <c:autoUpdate val="0"/>
  </c:externalData>
  <c:extLst>
    <c:ext xmlns:c14="http://schemas.microsoft.com/office/drawing/2007/8/2/chart" uri="{781A3756-C4B2-4CAC-9D66-4F8BD8637D16}">
      <c14:pivotOptions>
        <c14:dropZoneCategories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[VMCFH_Regeneration2014.xlsx]Sheet4!PivotTable1</c:name>
    <c:fmtId val="-1"/>
  </c:pivotSource>
  <c:chart>
    <c:title>
      <c:tx>
        <c:rich>
          <a:bodyPr/>
          <a:lstStyle/>
          <a:p>
            <a:pPr>
              <a:defRPr/>
            </a:pPr>
            <a:r>
              <a:rPr lang="en-US"/>
              <a:t>Balsam Fir Saplings</a:t>
            </a:r>
          </a:p>
          <a:p>
            <a:pPr>
              <a:defRPr/>
            </a:pPr>
            <a:r>
              <a:rPr lang="en-US" sz="1600" i="1" baseline="0"/>
              <a:t>West Slope of Mansfield</a:t>
            </a:r>
            <a:endParaRPr lang="en-US" sz="1600" i="1"/>
          </a:p>
        </c:rich>
      </c:tx>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
        <c:idx val="40"/>
        <c:marker>
          <c:symbol val="none"/>
        </c:marker>
      </c:pivotFmt>
      <c:pivotFmt>
        <c:idx val="41"/>
        <c:marker>
          <c:symbol val="none"/>
        </c:marker>
      </c:pivotFmt>
      <c:pivotFmt>
        <c:idx val="42"/>
        <c:marker>
          <c:symbol val="none"/>
        </c:marker>
      </c:pivotFmt>
      <c:pivotFmt>
        <c:idx val="43"/>
        <c:marker>
          <c:symbol val="none"/>
        </c:marker>
      </c:pivotFmt>
      <c:pivotFmt>
        <c:idx val="44"/>
        <c:marker>
          <c:symbol val="none"/>
        </c:marker>
      </c:pivotFmt>
      <c:pivotFmt>
        <c:idx val="45"/>
        <c:marker>
          <c:symbol val="none"/>
        </c:marker>
      </c:pivotFmt>
    </c:pivotFmts>
    <c:plotArea>
      <c:layout/>
      <c:barChart>
        <c:barDir val="col"/>
        <c:grouping val="clustered"/>
        <c:varyColors val="0"/>
        <c:ser>
          <c:idx val="0"/>
          <c:order val="0"/>
          <c:tx>
            <c:strRef>
              <c:f>Sheet4!$B$5</c:f>
              <c:strCache>
                <c:ptCount val="1"/>
                <c:pt idx="0">
                  <c:v>Total</c:v>
                </c:pt>
              </c:strCache>
            </c:strRef>
          </c:tx>
          <c:invertIfNegative val="0"/>
          <c:trendline>
            <c:trendlineType val="poly"/>
            <c:order val="2"/>
            <c:dispRSqr val="1"/>
            <c:dispEq val="0"/>
            <c:trendlineLbl>
              <c:layout>
                <c:manualLayout>
                  <c:x val="-1.2484689413823273E-3"/>
                  <c:y val="-0.28550683889708656"/>
                </c:manualLayout>
              </c:layout>
              <c:numFmt formatCode="General" sourceLinked="0"/>
            </c:trendlineLbl>
          </c:trendline>
          <c:cat>
            <c:strRef>
              <c:f>Sheet4!$A$6:$A$24</c:f>
              <c:strCach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2013</c:v>
                </c:pt>
                <c:pt idx="17">
                  <c:v>2014</c:v>
                </c:pt>
              </c:strCache>
            </c:strRef>
          </c:cat>
          <c:val>
            <c:numRef>
              <c:f>Sheet4!$B$6:$B$24</c:f>
              <c:numCache>
                <c:formatCode>General</c:formatCode>
                <c:ptCount val="18"/>
                <c:pt idx="0">
                  <c:v>22</c:v>
                </c:pt>
                <c:pt idx="1">
                  <c:v>35</c:v>
                </c:pt>
                <c:pt idx="2">
                  <c:v>25</c:v>
                </c:pt>
                <c:pt idx="3">
                  <c:v>39</c:v>
                </c:pt>
                <c:pt idx="4">
                  <c:v>39</c:v>
                </c:pt>
                <c:pt idx="5">
                  <c:v>51</c:v>
                </c:pt>
                <c:pt idx="6">
                  <c:v>51</c:v>
                </c:pt>
                <c:pt idx="7">
                  <c:v>51</c:v>
                </c:pt>
                <c:pt idx="8">
                  <c:v>51</c:v>
                </c:pt>
                <c:pt idx="9">
                  <c:v>51</c:v>
                </c:pt>
                <c:pt idx="10">
                  <c:v>51</c:v>
                </c:pt>
                <c:pt idx="11">
                  <c:v>51</c:v>
                </c:pt>
                <c:pt idx="12">
                  <c:v>50</c:v>
                </c:pt>
                <c:pt idx="13">
                  <c:v>49</c:v>
                </c:pt>
                <c:pt idx="14">
                  <c:v>47</c:v>
                </c:pt>
                <c:pt idx="15">
                  <c:v>69</c:v>
                </c:pt>
                <c:pt idx="16">
                  <c:v>80</c:v>
                </c:pt>
                <c:pt idx="17">
                  <c:v>48</c:v>
                </c:pt>
              </c:numCache>
            </c:numRef>
          </c:val>
        </c:ser>
        <c:dLbls>
          <c:showLegendKey val="0"/>
          <c:showVal val="0"/>
          <c:showCatName val="0"/>
          <c:showSerName val="0"/>
          <c:showPercent val="0"/>
          <c:showBubbleSize val="0"/>
        </c:dLbls>
        <c:gapWidth val="150"/>
        <c:axId val="654815200"/>
        <c:axId val="654815592"/>
      </c:barChart>
      <c:catAx>
        <c:axId val="654815200"/>
        <c:scaling>
          <c:orientation val="minMax"/>
        </c:scaling>
        <c:delete val="0"/>
        <c:axPos val="b"/>
        <c:numFmt formatCode="General" sourceLinked="0"/>
        <c:majorTickMark val="out"/>
        <c:minorTickMark val="none"/>
        <c:tickLblPos val="nextTo"/>
        <c:crossAx val="654815592"/>
        <c:crosses val="autoZero"/>
        <c:auto val="1"/>
        <c:lblAlgn val="ctr"/>
        <c:lblOffset val="100"/>
        <c:noMultiLvlLbl val="0"/>
      </c:catAx>
      <c:valAx>
        <c:axId val="654815592"/>
        <c:scaling>
          <c:orientation val="minMax"/>
        </c:scaling>
        <c:delete val="0"/>
        <c:axPos val="l"/>
        <c:majorGridlines/>
        <c:title>
          <c:tx>
            <c:rich>
              <a:bodyPr rot="-5400000" vert="horz"/>
              <a:lstStyle/>
              <a:p>
                <a:pPr>
                  <a:defRPr/>
                </a:pPr>
                <a:r>
                  <a:rPr lang="en-US"/>
                  <a:t>Number of saplings</a:t>
                </a:r>
              </a:p>
            </c:rich>
          </c:tx>
          <c:overlay val="0"/>
        </c:title>
        <c:numFmt formatCode="General" sourceLinked="1"/>
        <c:majorTickMark val="out"/>
        <c:minorTickMark val="none"/>
        <c:tickLblPos val="nextTo"/>
        <c:crossAx val="654815200"/>
        <c:crosses val="autoZero"/>
        <c:crossBetween val="between"/>
      </c:valAx>
    </c:plotArea>
    <c:plotVisOnly val="1"/>
    <c:dispBlanksAs val="gap"/>
    <c:showDLblsOverMax val="0"/>
  </c:chart>
  <c:externalData r:id="rId1">
    <c:autoUpdate val="0"/>
  </c:externalData>
  <c:extLst>
    <c:ext xmlns:c14="http://schemas.microsoft.com/office/drawing/2007/8/2/chart" uri="{781A3756-C4B2-4CAC-9D66-4F8BD8637D16}">
      <c14:pivotOptions>
        <c14:dropZoneCategories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[VMCFH_Regeneration2014.xlsx]Sheet4!PivotTable1</c:name>
    <c:fmtId val="-1"/>
  </c:pivotSource>
  <c:chart>
    <c:title>
      <c:tx>
        <c:rich>
          <a:bodyPr/>
          <a:lstStyle/>
          <a:p>
            <a:pPr>
              <a:defRPr/>
            </a:pPr>
            <a:r>
              <a:rPr lang="en-US"/>
              <a:t>Paper Birch Saplings</a:t>
            </a:r>
          </a:p>
          <a:p>
            <a:pPr>
              <a:defRPr/>
            </a:pPr>
            <a:r>
              <a:rPr lang="en-US" sz="1600" i="1" baseline="0"/>
              <a:t>West Slope of Mansfield</a:t>
            </a:r>
            <a:endParaRPr lang="en-US" sz="1600" i="1"/>
          </a:p>
        </c:rich>
      </c:tx>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
        <c:idx val="40"/>
        <c:marker>
          <c:symbol val="none"/>
        </c:marker>
      </c:pivotFmt>
      <c:pivotFmt>
        <c:idx val="41"/>
        <c:marker>
          <c:symbol val="none"/>
        </c:marker>
      </c:pivotFmt>
      <c:pivotFmt>
        <c:idx val="42"/>
        <c:marker>
          <c:symbol val="none"/>
        </c:marker>
      </c:pivotFmt>
      <c:pivotFmt>
        <c:idx val="43"/>
        <c:marker>
          <c:symbol val="none"/>
        </c:marker>
      </c:pivotFmt>
      <c:pivotFmt>
        <c:idx val="44"/>
        <c:marker>
          <c:symbol val="none"/>
        </c:marker>
      </c:pivotFmt>
      <c:pivotFmt>
        <c:idx val="45"/>
        <c:marker>
          <c:symbol val="none"/>
        </c:marker>
      </c:pivotFmt>
    </c:pivotFmts>
    <c:plotArea>
      <c:layout/>
      <c:barChart>
        <c:barDir val="col"/>
        <c:grouping val="clustered"/>
        <c:varyColors val="0"/>
        <c:ser>
          <c:idx val="0"/>
          <c:order val="0"/>
          <c:tx>
            <c:strRef>
              <c:f>Sheet4!$B$5</c:f>
              <c:strCache>
                <c:ptCount val="1"/>
                <c:pt idx="0">
                  <c:v>Total</c:v>
                </c:pt>
              </c:strCache>
            </c:strRef>
          </c:tx>
          <c:invertIfNegative val="0"/>
          <c:trendline>
            <c:trendlineType val="poly"/>
            <c:order val="2"/>
            <c:dispRSqr val="1"/>
            <c:dispEq val="0"/>
            <c:trendlineLbl>
              <c:layout>
                <c:manualLayout>
                  <c:x val="1.8392825896762905E-2"/>
                  <c:y val="-0.38778260576813639"/>
                </c:manualLayout>
              </c:layout>
              <c:numFmt formatCode="General" sourceLinked="0"/>
            </c:trendlineLbl>
          </c:trendline>
          <c:cat>
            <c:strRef>
              <c:f>Sheet4!$A$6:$A$24</c:f>
              <c:strCache>
                <c:ptCount val="18"/>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2013</c:v>
                </c:pt>
                <c:pt idx="17">
                  <c:v>2014</c:v>
                </c:pt>
              </c:strCache>
            </c:strRef>
          </c:cat>
          <c:val>
            <c:numRef>
              <c:f>Sheet4!$B$6:$B$24</c:f>
              <c:numCache>
                <c:formatCode>General</c:formatCode>
                <c:ptCount val="18"/>
                <c:pt idx="0">
                  <c:v>6</c:v>
                </c:pt>
                <c:pt idx="1">
                  <c:v>6</c:v>
                </c:pt>
                <c:pt idx="2">
                  <c:v>6</c:v>
                </c:pt>
                <c:pt idx="3">
                  <c:v>5</c:v>
                </c:pt>
                <c:pt idx="4">
                  <c:v>5</c:v>
                </c:pt>
                <c:pt idx="5">
                  <c:v>5</c:v>
                </c:pt>
                <c:pt idx="6">
                  <c:v>5</c:v>
                </c:pt>
                <c:pt idx="7">
                  <c:v>5</c:v>
                </c:pt>
                <c:pt idx="8">
                  <c:v>5</c:v>
                </c:pt>
                <c:pt idx="9">
                  <c:v>5</c:v>
                </c:pt>
                <c:pt idx="10">
                  <c:v>5</c:v>
                </c:pt>
                <c:pt idx="11">
                  <c:v>4</c:v>
                </c:pt>
                <c:pt idx="12">
                  <c:v>4</c:v>
                </c:pt>
                <c:pt idx="13">
                  <c:v>4</c:v>
                </c:pt>
                <c:pt idx="14">
                  <c:v>4</c:v>
                </c:pt>
                <c:pt idx="15">
                  <c:v>4</c:v>
                </c:pt>
                <c:pt idx="16">
                  <c:v>4</c:v>
                </c:pt>
                <c:pt idx="17">
                  <c:v>3</c:v>
                </c:pt>
              </c:numCache>
            </c:numRef>
          </c:val>
        </c:ser>
        <c:dLbls>
          <c:showLegendKey val="0"/>
          <c:showVal val="0"/>
          <c:showCatName val="0"/>
          <c:showSerName val="0"/>
          <c:showPercent val="0"/>
          <c:showBubbleSize val="0"/>
        </c:dLbls>
        <c:gapWidth val="150"/>
        <c:axId val="654816376"/>
        <c:axId val="654816768"/>
      </c:barChart>
      <c:catAx>
        <c:axId val="654816376"/>
        <c:scaling>
          <c:orientation val="minMax"/>
        </c:scaling>
        <c:delete val="0"/>
        <c:axPos val="b"/>
        <c:numFmt formatCode="General" sourceLinked="0"/>
        <c:majorTickMark val="out"/>
        <c:minorTickMark val="none"/>
        <c:tickLblPos val="nextTo"/>
        <c:crossAx val="654816768"/>
        <c:crosses val="autoZero"/>
        <c:auto val="1"/>
        <c:lblAlgn val="ctr"/>
        <c:lblOffset val="100"/>
        <c:noMultiLvlLbl val="0"/>
      </c:catAx>
      <c:valAx>
        <c:axId val="654816768"/>
        <c:scaling>
          <c:orientation val="minMax"/>
        </c:scaling>
        <c:delete val="0"/>
        <c:axPos val="l"/>
        <c:majorGridlines/>
        <c:title>
          <c:tx>
            <c:rich>
              <a:bodyPr rot="-5400000" vert="horz"/>
              <a:lstStyle/>
              <a:p>
                <a:pPr>
                  <a:defRPr/>
                </a:pPr>
                <a:r>
                  <a:rPr lang="en-US"/>
                  <a:t>Number of saplings</a:t>
                </a:r>
              </a:p>
            </c:rich>
          </c:tx>
          <c:overlay val="0"/>
        </c:title>
        <c:numFmt formatCode="General" sourceLinked="1"/>
        <c:majorTickMark val="out"/>
        <c:minorTickMark val="none"/>
        <c:tickLblPos val="nextTo"/>
        <c:crossAx val="654816376"/>
        <c:crosses val="autoZero"/>
        <c:crossBetween val="between"/>
      </c:valAx>
    </c:plotArea>
    <c:plotVisOnly val="1"/>
    <c:dispBlanksAs val="gap"/>
    <c:showDLblsOverMax val="0"/>
  </c:chart>
  <c:externalData r:id="rId1">
    <c:autoUpdate val="0"/>
  </c:externalData>
  <c:extLst>
    <c:ext xmlns:c14="http://schemas.microsoft.com/office/drawing/2007/8/2/chart" uri="{781A3756-C4B2-4CAC-9D66-4F8BD8637D16}">
      <c14:pivotOptions>
        <c14:dropZoneCategories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trendline>
            <c:trendlineType val="linear"/>
            <c:dispRSqr val="1"/>
            <c:dispEq val="1"/>
            <c:trendlineLbl>
              <c:layout>
                <c:manualLayout>
                  <c:x val="7.4337270341207351E-2"/>
                  <c:y val="-0.33066635327300503"/>
                </c:manualLayout>
              </c:layout>
              <c:numFmt formatCode="General" sourceLinked="0"/>
            </c:trendlineLbl>
          </c:trendline>
          <c:cat>
            <c:numRef>
              <c:f>LB!$A$2:$A$16</c:f>
              <c:numCache>
                <c:formatCode>General</c:formatCode>
                <c:ptCount val="1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2009</c:v>
                </c:pt>
                <c:pt idx="13">
                  <c:v>2012</c:v>
                </c:pt>
                <c:pt idx="14">
                  <c:v>2014</c:v>
                </c:pt>
              </c:numCache>
            </c:numRef>
          </c:cat>
          <c:val>
            <c:numRef>
              <c:f>LB!$K$2:$K$16</c:f>
              <c:numCache>
                <c:formatCode>General</c:formatCode>
                <c:ptCount val="15"/>
                <c:pt idx="0">
                  <c:v>32</c:v>
                </c:pt>
                <c:pt idx="1">
                  <c:v>32</c:v>
                </c:pt>
                <c:pt idx="2">
                  <c:v>32</c:v>
                </c:pt>
                <c:pt idx="3">
                  <c:v>31</c:v>
                </c:pt>
                <c:pt idx="4">
                  <c:v>28</c:v>
                </c:pt>
                <c:pt idx="5">
                  <c:v>28</c:v>
                </c:pt>
                <c:pt idx="6">
                  <c:v>25</c:v>
                </c:pt>
                <c:pt idx="7">
                  <c:v>23</c:v>
                </c:pt>
                <c:pt idx="8">
                  <c:v>23</c:v>
                </c:pt>
                <c:pt idx="9">
                  <c:v>23</c:v>
                </c:pt>
                <c:pt idx="10">
                  <c:v>23</c:v>
                </c:pt>
                <c:pt idx="11">
                  <c:v>23</c:v>
                </c:pt>
                <c:pt idx="12">
                  <c:v>28</c:v>
                </c:pt>
                <c:pt idx="13">
                  <c:v>17</c:v>
                </c:pt>
                <c:pt idx="14">
                  <c:v>21</c:v>
                </c:pt>
              </c:numCache>
            </c:numRef>
          </c:val>
        </c:ser>
        <c:dLbls>
          <c:showLegendKey val="0"/>
          <c:showVal val="0"/>
          <c:showCatName val="0"/>
          <c:showSerName val="0"/>
          <c:showPercent val="0"/>
          <c:showBubbleSize val="0"/>
        </c:dLbls>
        <c:gapWidth val="150"/>
        <c:axId val="527293232"/>
        <c:axId val="657721496"/>
      </c:barChart>
      <c:catAx>
        <c:axId val="527293232"/>
        <c:scaling>
          <c:orientation val="minMax"/>
        </c:scaling>
        <c:delete val="0"/>
        <c:axPos val="b"/>
        <c:numFmt formatCode="General" sourceLinked="1"/>
        <c:majorTickMark val="out"/>
        <c:minorTickMark val="none"/>
        <c:tickLblPos val="nextTo"/>
        <c:crossAx val="657721496"/>
        <c:crosses val="autoZero"/>
        <c:auto val="1"/>
        <c:lblAlgn val="ctr"/>
        <c:lblOffset val="100"/>
        <c:noMultiLvlLbl val="0"/>
      </c:catAx>
      <c:valAx>
        <c:axId val="657721496"/>
        <c:scaling>
          <c:orientation val="minMax"/>
        </c:scaling>
        <c:delete val="0"/>
        <c:axPos val="l"/>
        <c:majorGridlines/>
        <c:title>
          <c:tx>
            <c:rich>
              <a:bodyPr rot="-5400000" vert="horz"/>
              <a:lstStyle/>
              <a:p>
                <a:pPr>
                  <a:defRPr/>
                </a:pPr>
                <a:r>
                  <a:rPr lang="en-US"/>
                  <a:t>Number of saplings</a:t>
                </a:r>
              </a:p>
            </c:rich>
          </c:tx>
          <c:overlay val="0"/>
        </c:title>
        <c:numFmt formatCode="General" sourceLinked="1"/>
        <c:majorTickMark val="out"/>
        <c:minorTickMark val="none"/>
        <c:tickLblPos val="nextTo"/>
        <c:crossAx val="52729323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3C556-486B-4C16-89EE-B523EC196248}" type="datetimeFigureOut">
              <a:rPr lang="en-US" smtClean="0"/>
              <a:t>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0C57F-5812-43B5-8C2E-1081538DE40A}" type="slidenum">
              <a:rPr lang="en-US" smtClean="0"/>
              <a:t>‹#›</a:t>
            </a:fld>
            <a:endParaRPr lang="en-US"/>
          </a:p>
        </p:txBody>
      </p:sp>
    </p:spTree>
    <p:extLst>
      <p:ext uri="{BB962C8B-B14F-4D97-AF65-F5344CB8AC3E}">
        <p14:creationId xmlns:p14="http://schemas.microsoft.com/office/powerpoint/2010/main" val="1730942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in an uncertain time when rules we’ve discovered about forest processes are changing. Part of this is due to our land use practices. Forest successional stages don’t necessarily get played out if forests are manipulated to favor some species above others. New pests are singling out certain species. Temperatures and weather patterns are changing seed beds and regeneration opportunities. Invasive plants are expanding into new areas outcompeting native species. Storms, flooding, wind events, ice storms and shorter winters create unpredictable growing conditions. Here I will present data from annual assessments of forest health, pest monitoring, a 2012 Timber Harvest Assessment, and the US FS Forest Inventory and Assessment 5-year report to look at the current </a:t>
            </a:r>
            <a:r>
              <a:rPr lang="en-US" baseline="0" dirty="0" err="1" smtClean="0"/>
              <a:t>overstory</a:t>
            </a:r>
            <a:r>
              <a:rPr lang="en-US" baseline="0" dirty="0" smtClean="0"/>
              <a:t> and the near-future regeneration in an attempt to see what our future forests will be without any significant changes.</a:t>
            </a:r>
            <a:endParaRPr lang="en-US" dirty="0"/>
          </a:p>
        </p:txBody>
      </p:sp>
      <p:sp>
        <p:nvSpPr>
          <p:cNvPr id="4" name="Slide Number Placeholder 3"/>
          <p:cNvSpPr>
            <a:spLocks noGrp="1"/>
          </p:cNvSpPr>
          <p:nvPr>
            <p:ph type="sldNum" sz="quarter" idx="10"/>
          </p:nvPr>
        </p:nvSpPr>
        <p:spPr/>
        <p:txBody>
          <a:bodyPr/>
          <a:lstStyle/>
          <a:p>
            <a:fld id="{FCE0C57F-5812-43B5-8C2E-1081538DE40A}" type="slidenum">
              <a:rPr lang="en-US" smtClean="0"/>
              <a:t>1</a:t>
            </a:fld>
            <a:endParaRPr lang="en-US"/>
          </a:p>
        </p:txBody>
      </p:sp>
    </p:spTree>
    <p:extLst>
      <p:ext uri="{BB962C8B-B14F-4D97-AF65-F5344CB8AC3E}">
        <p14:creationId xmlns:p14="http://schemas.microsoft.com/office/powerpoint/2010/main" val="65528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Relative</a:t>
            </a:r>
            <a:r>
              <a:rPr lang="en-US" baseline="0" dirty="0" smtClean="0"/>
              <a:t> volumes of species shows sugar maple dominating volumes of growing stock.</a:t>
            </a:r>
            <a:endParaRPr lang="en-US" dirty="0"/>
          </a:p>
        </p:txBody>
      </p:sp>
      <p:sp>
        <p:nvSpPr>
          <p:cNvPr id="4" name="Header Placeholder 3"/>
          <p:cNvSpPr>
            <a:spLocks noGrp="1"/>
          </p:cNvSpPr>
          <p:nvPr>
            <p:ph type="hdr" sz="quarter" idx="10"/>
          </p:nvPr>
        </p:nvSpPr>
        <p:spPr/>
        <p:txBody>
          <a:bodyPr/>
          <a:lstStyle/>
          <a:p>
            <a:r>
              <a:rPr lang="en-US" smtClean="0"/>
              <a:t>2012 FIA Preliminary Results</a:t>
            </a:r>
            <a:endParaRPr lang="en-US"/>
          </a:p>
        </p:txBody>
      </p:sp>
      <p:sp>
        <p:nvSpPr>
          <p:cNvPr id="5" name="Slide Number Placeholder 4"/>
          <p:cNvSpPr>
            <a:spLocks noGrp="1"/>
          </p:cNvSpPr>
          <p:nvPr>
            <p:ph type="sldNum" sz="quarter" idx="11"/>
          </p:nvPr>
        </p:nvSpPr>
        <p:spPr/>
        <p:txBody>
          <a:bodyPr/>
          <a:lstStyle/>
          <a:p>
            <a:fld id="{B064ED82-681D-4FEF-93CF-A3707F6FD8AB}" type="slidenum">
              <a:rPr lang="en-US" smtClean="0"/>
              <a:t>3</a:t>
            </a:fld>
            <a:endParaRPr lang="en-US"/>
          </a:p>
        </p:txBody>
      </p:sp>
    </p:spTree>
    <p:extLst>
      <p:ext uri="{BB962C8B-B14F-4D97-AF65-F5344CB8AC3E}">
        <p14:creationId xmlns:p14="http://schemas.microsoft.com/office/powerpoint/2010/main" val="174946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Species with mortality rate greater than statewide average of 0.8% of trees per year are: paper birch, balsam fir, quaking aspen, beech, red spruce and black cherry. Most of these species</a:t>
            </a:r>
            <a:r>
              <a:rPr lang="en-US" baseline="0" dirty="0" smtClean="0"/>
              <a:t> seem to be recovering since 2007, except beech and black cherry.</a:t>
            </a:r>
            <a:endParaRPr lang="en-US" dirty="0"/>
          </a:p>
        </p:txBody>
      </p:sp>
      <p:sp>
        <p:nvSpPr>
          <p:cNvPr id="4" name="Header Placeholder 3"/>
          <p:cNvSpPr>
            <a:spLocks noGrp="1"/>
          </p:cNvSpPr>
          <p:nvPr>
            <p:ph type="hdr" sz="quarter" idx="10"/>
          </p:nvPr>
        </p:nvSpPr>
        <p:spPr/>
        <p:txBody>
          <a:bodyPr/>
          <a:lstStyle/>
          <a:p>
            <a:r>
              <a:rPr lang="en-US" smtClean="0"/>
              <a:t>2012 FIA Preliminary Results</a:t>
            </a:r>
            <a:endParaRPr lang="en-US"/>
          </a:p>
        </p:txBody>
      </p:sp>
      <p:sp>
        <p:nvSpPr>
          <p:cNvPr id="5" name="Slide Number Placeholder 4"/>
          <p:cNvSpPr>
            <a:spLocks noGrp="1"/>
          </p:cNvSpPr>
          <p:nvPr>
            <p:ph type="sldNum" sz="quarter" idx="11"/>
          </p:nvPr>
        </p:nvSpPr>
        <p:spPr/>
        <p:txBody>
          <a:bodyPr/>
          <a:lstStyle/>
          <a:p>
            <a:fld id="{B064ED82-681D-4FEF-93CF-A3707F6FD8AB}" type="slidenum">
              <a:rPr lang="en-US" smtClean="0"/>
              <a:t>14</a:t>
            </a:fld>
            <a:endParaRPr lang="en-US"/>
          </a:p>
        </p:txBody>
      </p:sp>
    </p:spTree>
    <p:extLst>
      <p:ext uri="{BB962C8B-B14F-4D97-AF65-F5344CB8AC3E}">
        <p14:creationId xmlns:p14="http://schemas.microsoft.com/office/powerpoint/2010/main" val="3218863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assessments include ash loss from EAB. </a:t>
            </a:r>
            <a:endParaRPr lang="en-US" dirty="0"/>
          </a:p>
        </p:txBody>
      </p:sp>
      <p:sp>
        <p:nvSpPr>
          <p:cNvPr id="4" name="Header Placeholder 3"/>
          <p:cNvSpPr>
            <a:spLocks noGrp="1"/>
          </p:cNvSpPr>
          <p:nvPr>
            <p:ph type="hdr" sz="quarter" idx="10"/>
          </p:nvPr>
        </p:nvSpPr>
        <p:spPr/>
        <p:txBody>
          <a:bodyPr/>
          <a:lstStyle/>
          <a:p>
            <a:r>
              <a:rPr lang="en-US" smtClean="0"/>
              <a:t>2012 FIA Preliminary Results</a:t>
            </a:r>
            <a:endParaRPr lang="en-US"/>
          </a:p>
        </p:txBody>
      </p:sp>
      <p:sp>
        <p:nvSpPr>
          <p:cNvPr id="5" name="Slide Number Placeholder 4"/>
          <p:cNvSpPr>
            <a:spLocks noGrp="1"/>
          </p:cNvSpPr>
          <p:nvPr>
            <p:ph type="sldNum" sz="quarter" idx="11"/>
          </p:nvPr>
        </p:nvSpPr>
        <p:spPr/>
        <p:txBody>
          <a:bodyPr/>
          <a:lstStyle/>
          <a:p>
            <a:fld id="{B064ED82-681D-4FEF-93CF-A3707F6FD8AB}" type="slidenum">
              <a:rPr lang="en-US" smtClean="0"/>
              <a:t>15</a:t>
            </a:fld>
            <a:endParaRPr lang="en-US"/>
          </a:p>
        </p:txBody>
      </p:sp>
    </p:spTree>
    <p:extLst>
      <p:ext uri="{BB962C8B-B14F-4D97-AF65-F5344CB8AC3E}">
        <p14:creationId xmlns:p14="http://schemas.microsoft.com/office/powerpoint/2010/main" val="55727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Regeneration is dominated by non-commercial</a:t>
            </a:r>
            <a:r>
              <a:rPr lang="en-US" baseline="0" dirty="0" smtClean="0"/>
              <a:t> species. White ash, beech, red spruce and yellow birch were the only species to increase in abundance over the past 5 years. Paper birch saplings were 20% less, and sugar maple and non-commercial species were each reduced by 7%.</a:t>
            </a:r>
            <a:endParaRPr lang="en-US" dirty="0"/>
          </a:p>
        </p:txBody>
      </p:sp>
      <p:sp>
        <p:nvSpPr>
          <p:cNvPr id="4" name="Header Placeholder 3"/>
          <p:cNvSpPr>
            <a:spLocks noGrp="1"/>
          </p:cNvSpPr>
          <p:nvPr>
            <p:ph type="hdr" sz="quarter" idx="10"/>
          </p:nvPr>
        </p:nvSpPr>
        <p:spPr/>
        <p:txBody>
          <a:bodyPr/>
          <a:lstStyle/>
          <a:p>
            <a:r>
              <a:rPr lang="en-US" smtClean="0"/>
              <a:t>2012 FIA Preliminary Results</a:t>
            </a:r>
            <a:endParaRPr lang="en-US"/>
          </a:p>
        </p:txBody>
      </p:sp>
      <p:sp>
        <p:nvSpPr>
          <p:cNvPr id="5" name="Slide Number Placeholder 4"/>
          <p:cNvSpPr>
            <a:spLocks noGrp="1"/>
          </p:cNvSpPr>
          <p:nvPr>
            <p:ph type="sldNum" sz="quarter" idx="11"/>
          </p:nvPr>
        </p:nvSpPr>
        <p:spPr/>
        <p:txBody>
          <a:bodyPr/>
          <a:lstStyle/>
          <a:p>
            <a:fld id="{B064ED82-681D-4FEF-93CF-A3707F6FD8AB}" type="slidenum">
              <a:rPr lang="en-US" smtClean="0"/>
              <a:t>25</a:t>
            </a:fld>
            <a:endParaRPr lang="en-US"/>
          </a:p>
        </p:txBody>
      </p:sp>
    </p:spTree>
    <p:extLst>
      <p:ext uri="{BB962C8B-B14F-4D97-AF65-F5344CB8AC3E}">
        <p14:creationId xmlns:p14="http://schemas.microsoft.com/office/powerpoint/2010/main" val="4250443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see relative composition is by species and diameter class as a percent of total trees. Note the high percentage of noncommercial hardwoods in the small size classes</a:t>
            </a:r>
            <a:r>
              <a:rPr lang="en-US" baseline="0" dirty="0" smtClean="0"/>
              <a:t> and the small regeneration compared to </a:t>
            </a:r>
            <a:r>
              <a:rPr lang="en-US" baseline="0" dirty="0" err="1" smtClean="0"/>
              <a:t>overstory</a:t>
            </a:r>
            <a:r>
              <a:rPr lang="en-US" baseline="0" dirty="0" smtClean="0"/>
              <a:t> trees.</a:t>
            </a:r>
            <a:endParaRPr lang="en-US" dirty="0"/>
          </a:p>
        </p:txBody>
      </p:sp>
      <p:sp>
        <p:nvSpPr>
          <p:cNvPr id="4" name="Header Placeholder 3"/>
          <p:cNvSpPr>
            <a:spLocks noGrp="1"/>
          </p:cNvSpPr>
          <p:nvPr>
            <p:ph type="hdr" sz="quarter" idx="10"/>
          </p:nvPr>
        </p:nvSpPr>
        <p:spPr/>
        <p:txBody>
          <a:bodyPr/>
          <a:lstStyle/>
          <a:p>
            <a:r>
              <a:rPr lang="en-US" smtClean="0"/>
              <a:t>2012 FIA Preliminary Results</a:t>
            </a:r>
            <a:endParaRPr lang="en-US"/>
          </a:p>
        </p:txBody>
      </p:sp>
      <p:sp>
        <p:nvSpPr>
          <p:cNvPr id="5" name="Slide Number Placeholder 4"/>
          <p:cNvSpPr>
            <a:spLocks noGrp="1"/>
          </p:cNvSpPr>
          <p:nvPr>
            <p:ph type="sldNum" sz="quarter" idx="11"/>
          </p:nvPr>
        </p:nvSpPr>
        <p:spPr/>
        <p:txBody>
          <a:bodyPr/>
          <a:lstStyle/>
          <a:p>
            <a:fld id="{B064ED82-681D-4FEF-93CF-A3707F6FD8AB}" type="slidenum">
              <a:rPr lang="en-US" smtClean="0"/>
              <a:t>26</a:t>
            </a:fld>
            <a:endParaRPr lang="en-US"/>
          </a:p>
        </p:txBody>
      </p:sp>
    </p:spTree>
    <p:extLst>
      <p:ext uri="{BB962C8B-B14F-4D97-AF65-F5344CB8AC3E}">
        <p14:creationId xmlns:p14="http://schemas.microsoft.com/office/powerpoint/2010/main" val="428147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E5BB53-C131-438D-BDA3-8C222D59E71F}"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F2FE2-2E36-4110-8C67-AEE70B62D85D}" type="slidenum">
              <a:rPr lang="en-US" smtClean="0"/>
              <a:t>‹#›</a:t>
            </a:fld>
            <a:endParaRPr lang="en-US"/>
          </a:p>
        </p:txBody>
      </p:sp>
    </p:spTree>
    <p:extLst>
      <p:ext uri="{BB962C8B-B14F-4D97-AF65-F5344CB8AC3E}">
        <p14:creationId xmlns:p14="http://schemas.microsoft.com/office/powerpoint/2010/main" val="2052314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5BB53-C131-438D-BDA3-8C222D59E71F}"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F2FE2-2E36-4110-8C67-AEE70B62D85D}" type="slidenum">
              <a:rPr lang="en-US" smtClean="0"/>
              <a:t>‹#›</a:t>
            </a:fld>
            <a:endParaRPr lang="en-US"/>
          </a:p>
        </p:txBody>
      </p:sp>
    </p:spTree>
    <p:extLst>
      <p:ext uri="{BB962C8B-B14F-4D97-AF65-F5344CB8AC3E}">
        <p14:creationId xmlns:p14="http://schemas.microsoft.com/office/powerpoint/2010/main" val="7963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5BB53-C131-438D-BDA3-8C222D59E71F}"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F2FE2-2E36-4110-8C67-AEE70B62D85D}" type="slidenum">
              <a:rPr lang="en-US" smtClean="0"/>
              <a:t>‹#›</a:t>
            </a:fld>
            <a:endParaRPr lang="en-US"/>
          </a:p>
        </p:txBody>
      </p:sp>
    </p:spTree>
    <p:extLst>
      <p:ext uri="{BB962C8B-B14F-4D97-AF65-F5344CB8AC3E}">
        <p14:creationId xmlns:p14="http://schemas.microsoft.com/office/powerpoint/2010/main" val="79292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E5BB53-C131-438D-BDA3-8C222D59E71F}"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F2FE2-2E36-4110-8C67-AEE70B62D85D}" type="slidenum">
              <a:rPr lang="en-US" smtClean="0"/>
              <a:t>‹#›</a:t>
            </a:fld>
            <a:endParaRPr lang="en-US"/>
          </a:p>
        </p:txBody>
      </p:sp>
    </p:spTree>
    <p:extLst>
      <p:ext uri="{BB962C8B-B14F-4D97-AF65-F5344CB8AC3E}">
        <p14:creationId xmlns:p14="http://schemas.microsoft.com/office/powerpoint/2010/main" val="568608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5BB53-C131-438D-BDA3-8C222D59E71F}"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F2FE2-2E36-4110-8C67-AEE70B62D85D}" type="slidenum">
              <a:rPr lang="en-US" smtClean="0"/>
              <a:t>‹#›</a:t>
            </a:fld>
            <a:endParaRPr lang="en-US"/>
          </a:p>
        </p:txBody>
      </p:sp>
    </p:spTree>
    <p:extLst>
      <p:ext uri="{BB962C8B-B14F-4D97-AF65-F5344CB8AC3E}">
        <p14:creationId xmlns:p14="http://schemas.microsoft.com/office/powerpoint/2010/main" val="1189780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E5BB53-C131-438D-BDA3-8C222D59E71F}"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F2FE2-2E36-4110-8C67-AEE70B62D85D}" type="slidenum">
              <a:rPr lang="en-US" smtClean="0"/>
              <a:t>‹#›</a:t>
            </a:fld>
            <a:endParaRPr lang="en-US"/>
          </a:p>
        </p:txBody>
      </p:sp>
    </p:spTree>
    <p:extLst>
      <p:ext uri="{BB962C8B-B14F-4D97-AF65-F5344CB8AC3E}">
        <p14:creationId xmlns:p14="http://schemas.microsoft.com/office/powerpoint/2010/main" val="309502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E5BB53-C131-438D-BDA3-8C222D59E71F}" type="datetimeFigureOut">
              <a:rPr lang="en-US" smtClean="0"/>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EF2FE2-2E36-4110-8C67-AEE70B62D85D}" type="slidenum">
              <a:rPr lang="en-US" smtClean="0"/>
              <a:t>‹#›</a:t>
            </a:fld>
            <a:endParaRPr lang="en-US"/>
          </a:p>
        </p:txBody>
      </p:sp>
    </p:spTree>
    <p:extLst>
      <p:ext uri="{BB962C8B-B14F-4D97-AF65-F5344CB8AC3E}">
        <p14:creationId xmlns:p14="http://schemas.microsoft.com/office/powerpoint/2010/main" val="1890906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E5BB53-C131-438D-BDA3-8C222D59E71F}" type="datetimeFigureOut">
              <a:rPr lang="en-US" smtClean="0"/>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EF2FE2-2E36-4110-8C67-AEE70B62D85D}" type="slidenum">
              <a:rPr lang="en-US" smtClean="0"/>
              <a:t>‹#›</a:t>
            </a:fld>
            <a:endParaRPr lang="en-US"/>
          </a:p>
        </p:txBody>
      </p:sp>
    </p:spTree>
    <p:extLst>
      <p:ext uri="{BB962C8B-B14F-4D97-AF65-F5344CB8AC3E}">
        <p14:creationId xmlns:p14="http://schemas.microsoft.com/office/powerpoint/2010/main" val="253810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5BB53-C131-438D-BDA3-8C222D59E71F}" type="datetimeFigureOut">
              <a:rPr lang="en-US" smtClean="0"/>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EF2FE2-2E36-4110-8C67-AEE70B62D85D}" type="slidenum">
              <a:rPr lang="en-US" smtClean="0"/>
              <a:t>‹#›</a:t>
            </a:fld>
            <a:endParaRPr lang="en-US"/>
          </a:p>
        </p:txBody>
      </p:sp>
    </p:spTree>
    <p:extLst>
      <p:ext uri="{BB962C8B-B14F-4D97-AF65-F5344CB8AC3E}">
        <p14:creationId xmlns:p14="http://schemas.microsoft.com/office/powerpoint/2010/main" val="57059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5BB53-C131-438D-BDA3-8C222D59E71F}"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F2FE2-2E36-4110-8C67-AEE70B62D85D}" type="slidenum">
              <a:rPr lang="en-US" smtClean="0"/>
              <a:t>‹#›</a:t>
            </a:fld>
            <a:endParaRPr lang="en-US"/>
          </a:p>
        </p:txBody>
      </p:sp>
    </p:spTree>
    <p:extLst>
      <p:ext uri="{BB962C8B-B14F-4D97-AF65-F5344CB8AC3E}">
        <p14:creationId xmlns:p14="http://schemas.microsoft.com/office/powerpoint/2010/main" val="358117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5BB53-C131-438D-BDA3-8C222D59E71F}"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F2FE2-2E36-4110-8C67-AEE70B62D85D}" type="slidenum">
              <a:rPr lang="en-US" smtClean="0"/>
              <a:t>‹#›</a:t>
            </a:fld>
            <a:endParaRPr lang="en-US"/>
          </a:p>
        </p:txBody>
      </p:sp>
    </p:spTree>
    <p:extLst>
      <p:ext uri="{BB962C8B-B14F-4D97-AF65-F5344CB8AC3E}">
        <p14:creationId xmlns:p14="http://schemas.microsoft.com/office/powerpoint/2010/main" val="1241305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5BB53-C131-438D-BDA3-8C222D59E71F}" type="datetimeFigureOut">
              <a:rPr lang="en-US" smtClean="0"/>
              <a:t>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F2FE2-2E36-4110-8C67-AEE70B62D85D}" type="slidenum">
              <a:rPr lang="en-US" smtClean="0"/>
              <a:t>‹#›</a:t>
            </a:fld>
            <a:endParaRPr lang="en-US"/>
          </a:p>
        </p:txBody>
      </p:sp>
    </p:spTree>
    <p:extLst>
      <p:ext uri="{BB962C8B-B14F-4D97-AF65-F5344CB8AC3E}">
        <p14:creationId xmlns:p14="http://schemas.microsoft.com/office/powerpoint/2010/main" val="291666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Y:\FPR_Forestry\ForestResourceProtection\Forest Health\Photos Folder\2014 Forest Health Photos\SW\fullcanopy.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0480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solidFill>
            <a:schemeClr val="accent3">
              <a:lumMod val="40000"/>
              <a:lumOff val="60000"/>
              <a:alpha val="85000"/>
            </a:schemeClr>
          </a:solidFill>
        </p:spPr>
        <p:txBody>
          <a:bodyPr/>
          <a:lstStyle/>
          <a:p>
            <a:r>
              <a:rPr lang="en-US" dirty="0" smtClean="0"/>
              <a:t>Vermont’s Future Forests</a:t>
            </a:r>
            <a:endParaRPr lang="en-US" dirty="0"/>
          </a:p>
        </p:txBody>
      </p:sp>
      <p:sp>
        <p:nvSpPr>
          <p:cNvPr id="3" name="Subtitle 2"/>
          <p:cNvSpPr>
            <a:spLocks noGrp="1"/>
          </p:cNvSpPr>
          <p:nvPr>
            <p:ph type="subTitle" idx="1"/>
          </p:nvPr>
        </p:nvSpPr>
        <p:spPr>
          <a:xfrm>
            <a:off x="2209800" y="5091545"/>
            <a:ext cx="5105400" cy="1080655"/>
          </a:xfrm>
          <a:solidFill>
            <a:schemeClr val="accent3">
              <a:lumMod val="60000"/>
              <a:lumOff val="40000"/>
              <a:alpha val="70000"/>
            </a:schemeClr>
          </a:solidFill>
        </p:spPr>
        <p:txBody>
          <a:bodyPr>
            <a:normAutofit lnSpcReduction="10000"/>
          </a:bodyPr>
          <a:lstStyle/>
          <a:p>
            <a:r>
              <a:rPr lang="en-US" dirty="0" smtClean="0">
                <a:solidFill>
                  <a:schemeClr val="tx1"/>
                </a:solidFill>
              </a:rPr>
              <a:t>Sandy Wilmot</a:t>
            </a:r>
          </a:p>
          <a:p>
            <a:r>
              <a:rPr lang="en-US" dirty="0" smtClean="0">
                <a:solidFill>
                  <a:schemeClr val="tx1"/>
                </a:solidFill>
              </a:rPr>
              <a:t>Forests, Parks &amp; Recreation</a:t>
            </a:r>
            <a:endParaRPr lang="en-US" dirty="0">
              <a:solidFill>
                <a:schemeClr val="tx1"/>
              </a:solidFill>
            </a:endParaRPr>
          </a:p>
        </p:txBody>
      </p:sp>
    </p:spTree>
    <p:extLst>
      <p:ext uri="{BB962C8B-B14F-4D97-AF65-F5344CB8AC3E}">
        <p14:creationId xmlns:p14="http://schemas.microsoft.com/office/powerpoint/2010/main" val="2189020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Y:\FPR_Forestry\ForestResourceProtection\Forest Health\Photos Folder\2014_EHS\Guilford_Sheere_9_5_201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43173" y="1600200"/>
            <a:ext cx="6857653"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Elongate Hemlock Scale</a:t>
            </a:r>
            <a:br>
              <a:rPr lang="en-US" dirty="0" smtClean="0"/>
            </a:br>
            <a:r>
              <a:rPr lang="en-US" i="1" dirty="0" smtClean="0">
                <a:solidFill>
                  <a:srgbClr val="FF0000"/>
                </a:solidFill>
              </a:rPr>
              <a:t>A New Non-native Pest</a:t>
            </a:r>
            <a:endParaRPr lang="en-US" i="1" dirty="0">
              <a:solidFill>
                <a:srgbClr val="FF0000"/>
              </a:solidFill>
            </a:endParaRPr>
          </a:p>
        </p:txBody>
      </p:sp>
      <p:pic>
        <p:nvPicPr>
          <p:cNvPr id="10242" name="Picture 2" descr="Y:\FPR_Forestry\ForestResourceProtection\Forest Health\Photos Folder\2014_EHS\Brattleboro_Everingham_9_5_2014(Closer Closeup2).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6096000" y="1905000"/>
            <a:ext cx="1308898" cy="136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017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742406"/>
            <a:ext cx="4175553" cy="539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5950930" y="2878705"/>
            <a:ext cx="2749550"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869313" y="6324600"/>
            <a:ext cx="2912785" cy="338554"/>
          </a:xfrm>
          <a:prstGeom prst="rect">
            <a:avLst/>
          </a:prstGeom>
        </p:spPr>
        <p:txBody>
          <a:bodyPr wrap="none">
            <a:spAutoFit/>
          </a:bodyPr>
          <a:lstStyle/>
          <a:p>
            <a:r>
              <a:rPr lang="en-US" sz="1600" i="1" dirty="0"/>
              <a:t>Forests, Parks &amp; Recreation 2014</a:t>
            </a:r>
          </a:p>
        </p:txBody>
      </p:sp>
      <p:sp>
        <p:nvSpPr>
          <p:cNvPr id="2" name="Title 1"/>
          <p:cNvSpPr>
            <a:spLocks noGrp="1"/>
          </p:cNvSpPr>
          <p:nvPr>
            <p:ph type="title"/>
          </p:nvPr>
        </p:nvSpPr>
        <p:spPr>
          <a:xfrm>
            <a:off x="4724400" y="381000"/>
            <a:ext cx="4419600" cy="1143000"/>
          </a:xfrm>
        </p:spPr>
        <p:txBody>
          <a:bodyPr>
            <a:normAutofit fontScale="90000"/>
          </a:bodyPr>
          <a:lstStyle/>
          <a:p>
            <a:r>
              <a:rPr lang="en-US" dirty="0" smtClean="0"/>
              <a:t>Saddled Prominent Traps</a:t>
            </a:r>
            <a:endParaRPr lang="en-US" dirty="0"/>
          </a:p>
        </p:txBody>
      </p:sp>
    </p:spTree>
    <p:extLst>
      <p:ext uri="{BB962C8B-B14F-4D97-AF65-F5344CB8AC3E}">
        <p14:creationId xmlns:p14="http://schemas.microsoft.com/office/powerpoint/2010/main" val="1403518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Sugar Maple Crown Health</a:t>
            </a:r>
            <a:r>
              <a:rPr lang="en-US" sz="3600" dirty="0" smtClean="0"/>
              <a:t/>
            </a:r>
            <a:br>
              <a:rPr lang="en-US" sz="3600" dirty="0" smtClean="0"/>
            </a:br>
            <a:r>
              <a:rPr lang="en-US" sz="2000" i="1" dirty="0" smtClean="0"/>
              <a:t>North American Maple Project</a:t>
            </a:r>
            <a:endParaRPr lang="en-US" sz="20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172220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257800" y="6248400"/>
            <a:ext cx="3657600" cy="369332"/>
          </a:xfrm>
          <a:prstGeom prst="rect">
            <a:avLst/>
          </a:prstGeom>
          <a:noFill/>
        </p:spPr>
        <p:txBody>
          <a:bodyPr wrap="square" rtlCol="0">
            <a:spAutoFit/>
          </a:bodyPr>
          <a:lstStyle/>
          <a:p>
            <a:r>
              <a:rPr lang="en-US" i="1" dirty="0" smtClean="0"/>
              <a:t>Forests, Parks &amp; Recreation 2014</a:t>
            </a:r>
            <a:endParaRPr lang="en-US" i="1" dirty="0"/>
          </a:p>
        </p:txBody>
      </p:sp>
    </p:spTree>
    <p:extLst>
      <p:ext uri="{BB962C8B-B14F-4D97-AF65-F5344CB8AC3E}">
        <p14:creationId xmlns:p14="http://schemas.microsoft.com/office/powerpoint/2010/main" val="222581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Sugar Maple Health</a:t>
            </a:r>
            <a:br>
              <a:rPr lang="en-US" sz="2800" dirty="0" smtClean="0"/>
            </a:br>
            <a:r>
              <a:rPr lang="en-US" sz="3200" i="1" dirty="0" smtClean="0"/>
              <a:t>New Dead </a:t>
            </a:r>
            <a:r>
              <a:rPr lang="en-US" sz="3200" i="1" dirty="0" err="1" smtClean="0"/>
              <a:t>Overstory</a:t>
            </a:r>
            <a:r>
              <a:rPr lang="en-US" sz="3200" i="1" dirty="0" smtClean="0"/>
              <a:t> Trees</a:t>
            </a:r>
            <a:endParaRPr lang="en-US" sz="32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9342758"/>
              </p:ext>
            </p:extLst>
          </p:nvPr>
        </p:nvGraphicFramePr>
        <p:xfrm>
          <a:off x="609600" y="1600201"/>
          <a:ext cx="80772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869313" y="6324600"/>
            <a:ext cx="2912785" cy="338554"/>
          </a:xfrm>
          <a:prstGeom prst="rect">
            <a:avLst/>
          </a:prstGeom>
        </p:spPr>
        <p:txBody>
          <a:bodyPr wrap="none">
            <a:spAutoFit/>
          </a:bodyPr>
          <a:lstStyle/>
          <a:p>
            <a:r>
              <a:rPr lang="en-US" sz="1600" i="1" dirty="0"/>
              <a:t>Forests, Parks &amp; Recreation 2014</a:t>
            </a:r>
          </a:p>
        </p:txBody>
      </p:sp>
    </p:spTree>
    <p:extLst>
      <p:ext uri="{BB962C8B-B14F-4D97-AF65-F5344CB8AC3E}">
        <p14:creationId xmlns:p14="http://schemas.microsoft.com/office/powerpoint/2010/main" val="2806700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68362"/>
          </a:xfrm>
        </p:spPr>
        <p:txBody>
          <a:bodyPr>
            <a:noAutofit/>
          </a:bodyPr>
          <a:lstStyle/>
          <a:p>
            <a:r>
              <a:rPr lang="en-US" sz="3200" dirty="0" smtClean="0"/>
              <a:t/>
            </a:r>
            <a:br>
              <a:rPr lang="en-US" sz="3200" dirty="0" smtClean="0"/>
            </a:br>
            <a:r>
              <a:rPr lang="en-US" sz="3200" dirty="0" smtClean="0"/>
              <a:t>Statewide Mortality Ranked By Species</a:t>
            </a:r>
            <a:r>
              <a:rPr lang="en-US" sz="3200" dirty="0"/>
              <a:t/>
            </a:r>
            <a:br>
              <a:rPr lang="en-US" sz="3200" dirty="0"/>
            </a:br>
            <a:endParaRPr lang="en-US" sz="3200" b="1" dirty="0"/>
          </a:p>
        </p:txBody>
      </p:sp>
      <p:pic>
        <p:nvPicPr>
          <p:cNvPr id="22530"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143000" y="1525922"/>
            <a:ext cx="6400800" cy="4719020"/>
          </a:xfrm>
          <a:prstGeom prst="rect">
            <a:avLst/>
          </a:prstGeom>
          <a:solidFill>
            <a:schemeClr val="bg1"/>
          </a:solidFill>
          <a:ln>
            <a:noFill/>
          </a:ln>
          <a:effectLst/>
          <a:extLst/>
        </p:spPr>
      </p:pic>
      <p:sp>
        <p:nvSpPr>
          <p:cNvPr id="3" name="Rectangle 2"/>
          <p:cNvSpPr/>
          <p:nvPr/>
        </p:nvSpPr>
        <p:spPr>
          <a:xfrm>
            <a:off x="2286000" y="990600"/>
            <a:ext cx="4572000" cy="646331"/>
          </a:xfrm>
          <a:prstGeom prst="rect">
            <a:avLst/>
          </a:prstGeom>
        </p:spPr>
        <p:txBody>
          <a:bodyPr>
            <a:spAutoFit/>
          </a:bodyPr>
          <a:lstStyle/>
          <a:p>
            <a:pPr algn="ctr"/>
            <a:r>
              <a:rPr lang="en-US" dirty="0"/>
              <a:t>Average for all species = 0.8%.</a:t>
            </a:r>
            <a:br>
              <a:rPr lang="en-US" dirty="0"/>
            </a:br>
            <a:endParaRPr lang="en-US" dirty="0"/>
          </a:p>
        </p:txBody>
      </p:sp>
      <p:sp>
        <p:nvSpPr>
          <p:cNvPr id="6" name="TextBox 5"/>
          <p:cNvSpPr txBox="1"/>
          <p:nvPr/>
        </p:nvSpPr>
        <p:spPr>
          <a:xfrm>
            <a:off x="5373914" y="6283795"/>
            <a:ext cx="3733800" cy="369332"/>
          </a:xfrm>
          <a:prstGeom prst="rect">
            <a:avLst/>
          </a:prstGeom>
          <a:noFill/>
        </p:spPr>
        <p:txBody>
          <a:bodyPr wrap="square" rtlCol="0">
            <a:spAutoFit/>
          </a:bodyPr>
          <a:lstStyle/>
          <a:p>
            <a:r>
              <a:rPr lang="en-US" i="1" dirty="0" smtClean="0"/>
              <a:t>Morin et al  2014 (In Press)</a:t>
            </a:r>
            <a:endParaRPr lang="en-US" i="1" dirty="0"/>
          </a:p>
        </p:txBody>
      </p:sp>
    </p:spTree>
    <p:extLst>
      <p:ext uri="{BB962C8B-B14F-4D97-AF65-F5344CB8AC3E}">
        <p14:creationId xmlns:p14="http://schemas.microsoft.com/office/powerpoint/2010/main" val="84513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73162"/>
          </a:xfrm>
        </p:spPr>
        <p:txBody>
          <a:bodyPr>
            <a:noAutofit/>
          </a:bodyPr>
          <a:lstStyle/>
          <a:p>
            <a:r>
              <a:rPr lang="en-US" sz="3200" dirty="0" smtClean="0"/>
              <a:t>Distribution of ash, 2012 </a:t>
            </a:r>
            <a:br>
              <a:rPr lang="en-US" sz="3200" dirty="0" smtClean="0"/>
            </a:br>
            <a:r>
              <a:rPr lang="en-US" sz="2800" dirty="0" smtClean="0"/>
              <a:t>(</a:t>
            </a:r>
            <a:r>
              <a:rPr lang="en-US" sz="2800" i="1" dirty="0" smtClean="0"/>
              <a:t>EAB positive counties as of March 11, 2013)</a:t>
            </a:r>
            <a:br>
              <a:rPr lang="en-US" sz="2800" i="1" dirty="0" smtClean="0"/>
            </a:br>
            <a:endParaRPr lang="en-US" sz="2800" i="1" dirty="0"/>
          </a:p>
        </p:txBody>
      </p:sp>
      <p:pic>
        <p:nvPicPr>
          <p:cNvPr id="35842"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828800" y="1143000"/>
            <a:ext cx="5257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0" y="6336268"/>
            <a:ext cx="3048000" cy="369332"/>
          </a:xfrm>
          <a:prstGeom prst="rect">
            <a:avLst/>
          </a:prstGeom>
          <a:noFill/>
        </p:spPr>
        <p:txBody>
          <a:bodyPr wrap="square" rtlCol="0">
            <a:spAutoFit/>
          </a:bodyPr>
          <a:lstStyle/>
          <a:p>
            <a:r>
              <a:rPr lang="en-US" i="1" dirty="0" smtClean="0"/>
              <a:t>Morin et al  2014 (In Press)</a:t>
            </a:r>
            <a:endParaRPr lang="en-US" i="1" dirty="0"/>
          </a:p>
        </p:txBody>
      </p:sp>
    </p:spTree>
    <p:extLst>
      <p:ext uri="{BB962C8B-B14F-4D97-AF65-F5344CB8AC3E}">
        <p14:creationId xmlns:p14="http://schemas.microsoft.com/office/powerpoint/2010/main" val="1123562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Ash Declines</a:t>
            </a:r>
            <a:endParaRPr lang="en-US" dirty="0"/>
          </a:p>
        </p:txBody>
      </p:sp>
      <p:pic>
        <p:nvPicPr>
          <p:cNvPr id="9218" name="Picture 2" descr="Y:\FPR_Forestry\ForestResourceProtection\Forest Health\Photos Folder\2014.07.25 - Bennington - Declining Ash - Route 279\IMG_278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53000" y="1397000"/>
            <a:ext cx="3414891" cy="4572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Y:\FPR_Forestry\ForestResourceProtection\Forest Health\Photos Folder\2014.07.25 - Bennington - Declining Ash - Route 279\IMG_2798.JPG"/>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rot="5400000">
            <a:off x="243681" y="1327490"/>
            <a:ext cx="434340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238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2400"/>
          <a:stretch/>
        </p:blipFill>
        <p:spPr bwMode="auto">
          <a:xfrm>
            <a:off x="488708" y="1200349"/>
            <a:ext cx="8121892" cy="5352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457200" y="14514"/>
            <a:ext cx="8229600" cy="925711"/>
          </a:xfrm>
        </p:spPr>
        <p:txBody>
          <a:bodyPr>
            <a:normAutofit/>
          </a:bodyPr>
          <a:lstStyle/>
          <a:p>
            <a:r>
              <a:rPr lang="en-US" sz="3200" dirty="0" smtClean="0"/>
              <a:t>Emerald Ash Borer Monitoring</a:t>
            </a:r>
            <a:endParaRPr lang="en-US" sz="3200" dirty="0"/>
          </a:p>
        </p:txBody>
      </p:sp>
    </p:spTree>
    <p:extLst>
      <p:ext uri="{BB962C8B-B14F-4D97-AF65-F5344CB8AC3E}">
        <p14:creationId xmlns:p14="http://schemas.microsoft.com/office/powerpoint/2010/main" val="4133295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Regeneration – The Future Forest</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00600" y="1667342"/>
            <a:ext cx="2883793" cy="2127332"/>
          </a:xfrm>
          <a:prstGeom prst="rect">
            <a:avLst/>
          </a:prstGeom>
        </p:spPr>
      </p:pic>
      <p:pic>
        <p:nvPicPr>
          <p:cNvPr id="6" name="Picture 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0600" y="1582656"/>
            <a:ext cx="3099902" cy="229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985048" y="3932303"/>
            <a:ext cx="2958552" cy="2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255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Sugar Maple Regeneration</a:t>
            </a:r>
            <a:br>
              <a:rPr lang="en-US" dirty="0" smtClean="0"/>
            </a:br>
            <a:r>
              <a:rPr lang="en-US" sz="3100" i="1" dirty="0" smtClean="0"/>
              <a:t>North American Maple Project</a:t>
            </a:r>
            <a:endParaRPr lang="en-US" sz="3100" i="1" dirty="0"/>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676400"/>
            <a:ext cx="4480773" cy="264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91991" y="2995035"/>
            <a:ext cx="4475809" cy="264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869313" y="6324600"/>
            <a:ext cx="2912785" cy="338554"/>
          </a:xfrm>
          <a:prstGeom prst="rect">
            <a:avLst/>
          </a:prstGeom>
        </p:spPr>
        <p:txBody>
          <a:bodyPr wrap="none">
            <a:spAutoFit/>
          </a:bodyPr>
          <a:lstStyle/>
          <a:p>
            <a:r>
              <a:rPr lang="en-US" sz="1600" i="1" dirty="0"/>
              <a:t>Forests, Parks &amp; Recreation 2014</a:t>
            </a:r>
          </a:p>
        </p:txBody>
      </p:sp>
    </p:spTree>
    <p:extLst>
      <p:ext uri="{BB962C8B-B14F-4D97-AF65-F5344CB8AC3E}">
        <p14:creationId xmlns:p14="http://schemas.microsoft.com/office/powerpoint/2010/main" val="2245356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Source Credits</a:t>
            </a:r>
            <a:endParaRPr lang="en-US" dirty="0"/>
          </a:p>
        </p:txBody>
      </p:sp>
      <p:sp>
        <p:nvSpPr>
          <p:cNvPr id="3" name="Content Placeholder 2"/>
          <p:cNvSpPr>
            <a:spLocks noGrp="1"/>
          </p:cNvSpPr>
          <p:nvPr>
            <p:ph idx="1"/>
          </p:nvPr>
        </p:nvSpPr>
        <p:spPr>
          <a:xfrm>
            <a:off x="685800" y="1295400"/>
            <a:ext cx="7772400" cy="4525963"/>
          </a:xfrm>
        </p:spPr>
        <p:txBody>
          <a:bodyPr>
            <a:normAutofit fontScale="70000" lnSpcReduction="20000"/>
          </a:bodyPr>
          <a:lstStyle/>
          <a:p>
            <a:pPr marL="0" indent="0">
              <a:buNone/>
            </a:pPr>
            <a:r>
              <a:rPr lang="en-US" dirty="0"/>
              <a:t>Forest Inventory and Assessment </a:t>
            </a:r>
            <a:r>
              <a:rPr lang="en-US" dirty="0" smtClean="0"/>
              <a:t>plots</a:t>
            </a:r>
          </a:p>
          <a:p>
            <a:pPr lvl="1"/>
            <a:r>
              <a:rPr lang="en-US" b="1" i="1" dirty="0" smtClean="0"/>
              <a:t>USDA Forest Service</a:t>
            </a:r>
            <a:endParaRPr lang="en-US" b="1" i="1" dirty="0"/>
          </a:p>
          <a:p>
            <a:pPr marL="0" indent="0">
              <a:buNone/>
            </a:pPr>
            <a:r>
              <a:rPr lang="en-US" dirty="0" smtClean="0"/>
              <a:t>Aerial survey</a:t>
            </a:r>
          </a:p>
          <a:p>
            <a:pPr lvl="1"/>
            <a:r>
              <a:rPr lang="en-US" b="1" i="1" dirty="0" smtClean="0"/>
              <a:t>Forests, Parks &amp; Recreation</a:t>
            </a:r>
          </a:p>
          <a:p>
            <a:pPr marL="0" indent="0">
              <a:buNone/>
            </a:pPr>
            <a:r>
              <a:rPr lang="en-US" dirty="0" smtClean="0"/>
              <a:t>North American Maple Project plots</a:t>
            </a:r>
          </a:p>
          <a:p>
            <a:pPr lvl="1"/>
            <a:r>
              <a:rPr lang="en-US" b="1" i="1" dirty="0"/>
              <a:t>Forests, Parks &amp; Recreation</a:t>
            </a:r>
          </a:p>
          <a:p>
            <a:pPr marL="0" indent="0">
              <a:buNone/>
            </a:pPr>
            <a:r>
              <a:rPr lang="en-US" dirty="0" smtClean="0"/>
              <a:t>VMC Forest Health plots</a:t>
            </a:r>
          </a:p>
          <a:p>
            <a:pPr lvl="1"/>
            <a:r>
              <a:rPr lang="en-US" b="1" i="1" dirty="0" smtClean="0"/>
              <a:t>FPR and UVM Pontius Crew</a:t>
            </a:r>
          </a:p>
          <a:p>
            <a:pPr marL="0" indent="0">
              <a:buNone/>
            </a:pPr>
            <a:r>
              <a:rPr lang="en-US" dirty="0" smtClean="0"/>
              <a:t>Invasive pests </a:t>
            </a:r>
          </a:p>
          <a:p>
            <a:pPr lvl="1"/>
            <a:r>
              <a:rPr lang="en-US" b="1" i="1" dirty="0" smtClean="0"/>
              <a:t>FPR, USDA APHIS, Agency of Agriculture, UVM Extension, VT Forest First Detectors Volunteers</a:t>
            </a:r>
          </a:p>
          <a:p>
            <a:pPr marL="0" indent="0">
              <a:buNone/>
            </a:pPr>
            <a:r>
              <a:rPr lang="en-US" dirty="0" smtClean="0"/>
              <a:t>Timber </a:t>
            </a:r>
            <a:r>
              <a:rPr lang="en-US" dirty="0"/>
              <a:t>Harvest </a:t>
            </a:r>
            <a:r>
              <a:rPr lang="en-US" dirty="0" smtClean="0"/>
              <a:t>Assessment</a:t>
            </a:r>
          </a:p>
          <a:p>
            <a:pPr lvl="1"/>
            <a:r>
              <a:rPr lang="en-US" b="1" i="1" dirty="0" smtClean="0"/>
              <a:t>FPR, Grant from USDA Forest Service</a:t>
            </a:r>
            <a:endParaRPr lang="en-US" b="1" i="1" dirty="0"/>
          </a:p>
          <a:p>
            <a:endParaRPr lang="en-US" dirty="0"/>
          </a:p>
        </p:txBody>
      </p:sp>
    </p:spTree>
    <p:extLst>
      <p:ext uri="{BB962C8B-B14F-4D97-AF65-F5344CB8AC3E}">
        <p14:creationId xmlns:p14="http://schemas.microsoft.com/office/powerpoint/2010/main" val="1594949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2438400" y="273802"/>
            <a:ext cx="4463923" cy="1631198"/>
          </a:xfrm>
          <a:prstGeom prst="rect">
            <a:avLst/>
          </a:prstGeom>
          <a:solidFill>
            <a:schemeClr val="accent3"/>
          </a:solidFill>
        </p:spPr>
        <p:txBody>
          <a:bodyPr wrap="square" lIns="43937" tIns="21968" rIns="43937" bIns="21968" rtlCol="0">
            <a:spAutoFit/>
          </a:bodyPr>
          <a:lstStyle/>
          <a:p>
            <a:r>
              <a:rPr lang="en-US" sz="1700" dirty="0"/>
              <a:t>Factors affecting regeneration success:</a:t>
            </a:r>
          </a:p>
          <a:p>
            <a:pPr marL="411909" indent="-411909">
              <a:buFont typeface="Arial" panose="020B0604020202020204" pitchFamily="34" charset="0"/>
              <a:buChar char="•"/>
            </a:pPr>
            <a:r>
              <a:rPr lang="en-US" sz="1700" dirty="0" smtClean="0"/>
              <a:t>Light </a:t>
            </a:r>
            <a:r>
              <a:rPr lang="en-US" sz="1700" dirty="0"/>
              <a:t>reaching the forest floor</a:t>
            </a:r>
          </a:p>
          <a:p>
            <a:pPr marL="411909" indent="-411909">
              <a:buFont typeface="Arial" panose="020B0604020202020204" pitchFamily="34" charset="0"/>
              <a:buChar char="•"/>
            </a:pPr>
            <a:r>
              <a:rPr lang="en-US" sz="1700" dirty="0"/>
              <a:t>Soil conditions</a:t>
            </a:r>
          </a:p>
          <a:p>
            <a:pPr marL="411909" indent="-411909">
              <a:buFont typeface="Arial" panose="020B0604020202020204" pitchFamily="34" charset="0"/>
              <a:buChar char="•"/>
            </a:pPr>
            <a:r>
              <a:rPr lang="en-US" sz="1700" dirty="0"/>
              <a:t>Diseases and pests (including deer browse)</a:t>
            </a:r>
          </a:p>
          <a:p>
            <a:pPr marL="411909" indent="-411909">
              <a:buFont typeface="Arial" panose="020B0604020202020204" pitchFamily="34" charset="0"/>
              <a:buChar char="•"/>
            </a:pPr>
            <a:r>
              <a:rPr lang="en-US" sz="1700" dirty="0"/>
              <a:t>Competitive vegetation</a:t>
            </a:r>
          </a:p>
          <a:p>
            <a:pPr marL="411909" indent="-411909">
              <a:buFont typeface="Arial" panose="020B0604020202020204" pitchFamily="34" charset="0"/>
              <a:buChar char="•"/>
            </a:pPr>
            <a:r>
              <a:rPr lang="en-US" sz="1700" dirty="0" smtClean="0"/>
              <a:t>Growing </a:t>
            </a:r>
            <a:r>
              <a:rPr lang="en-US" sz="1700" dirty="0"/>
              <a:t>requirements</a:t>
            </a:r>
          </a:p>
        </p:txBody>
      </p:sp>
      <p:pic>
        <p:nvPicPr>
          <p:cNvPr id="5"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81600" y="2133600"/>
            <a:ext cx="3145515" cy="20609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6885" y="2133600"/>
            <a:ext cx="3145515" cy="20609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00600" y="4419599"/>
            <a:ext cx="3526515" cy="567585"/>
          </a:xfrm>
          <a:prstGeom prst="rect">
            <a:avLst/>
          </a:prstGeom>
          <a:solidFill>
            <a:schemeClr val="accent3"/>
          </a:solidFill>
        </p:spPr>
        <p:txBody>
          <a:bodyPr wrap="square" lIns="43937" tIns="21968" rIns="43937" bIns="21968" rtlCol="0">
            <a:spAutoFit/>
          </a:bodyPr>
          <a:lstStyle/>
          <a:p>
            <a:r>
              <a:rPr lang="en-US" sz="1700" dirty="0" smtClean="0"/>
              <a:t>and 60% had </a:t>
            </a:r>
            <a:r>
              <a:rPr lang="en-US" sz="1700" dirty="0"/>
              <a:t>light or moderate deer browse on regeneration.</a:t>
            </a:r>
          </a:p>
        </p:txBody>
      </p:sp>
      <p:sp>
        <p:nvSpPr>
          <p:cNvPr id="8" name="Content Placeholder 7"/>
          <p:cNvSpPr txBox="1">
            <a:spLocks noGrp="1"/>
          </p:cNvSpPr>
          <p:nvPr>
            <p:ph idx="1"/>
          </p:nvPr>
        </p:nvSpPr>
        <p:spPr>
          <a:xfrm>
            <a:off x="816885" y="4419600"/>
            <a:ext cx="3602715" cy="567585"/>
          </a:xfrm>
          <a:prstGeom prst="rect">
            <a:avLst/>
          </a:prstGeom>
          <a:solidFill>
            <a:schemeClr val="accent3"/>
          </a:solidFill>
        </p:spPr>
        <p:txBody>
          <a:bodyPr wrap="square" lIns="43937" tIns="21968" rIns="43937" bIns="21968" rtlCol="0">
            <a:spAutoFit/>
          </a:bodyPr>
          <a:lstStyle/>
          <a:p>
            <a:pPr marL="0" indent="0">
              <a:buNone/>
            </a:pPr>
            <a:r>
              <a:rPr lang="en-US" sz="1700" dirty="0"/>
              <a:t>In 2013, 20% of the 30 sugar maple monitoring plots had invasive </a:t>
            </a:r>
            <a:r>
              <a:rPr lang="en-US" sz="1700" dirty="0" smtClean="0"/>
              <a:t>plants…..</a:t>
            </a:r>
            <a:endParaRPr lang="en-US" sz="1700" dirty="0"/>
          </a:p>
        </p:txBody>
      </p:sp>
      <p:sp>
        <p:nvSpPr>
          <p:cNvPr id="9" name="Rectangle 8"/>
          <p:cNvSpPr/>
          <p:nvPr/>
        </p:nvSpPr>
        <p:spPr>
          <a:xfrm>
            <a:off x="5869313" y="6324600"/>
            <a:ext cx="2912785" cy="338554"/>
          </a:xfrm>
          <a:prstGeom prst="rect">
            <a:avLst/>
          </a:prstGeom>
        </p:spPr>
        <p:txBody>
          <a:bodyPr wrap="none">
            <a:spAutoFit/>
          </a:bodyPr>
          <a:lstStyle/>
          <a:p>
            <a:r>
              <a:rPr lang="en-US" sz="1600" i="1" dirty="0"/>
              <a:t>Forests, Parks &amp; Recreation 2014</a:t>
            </a:r>
          </a:p>
        </p:txBody>
      </p:sp>
    </p:spTree>
    <p:extLst>
      <p:ext uri="{BB962C8B-B14F-4D97-AF65-F5344CB8AC3E}">
        <p14:creationId xmlns:p14="http://schemas.microsoft.com/office/powerpoint/2010/main" val="28301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990600"/>
            <a:ext cx="3962400" cy="1676400"/>
          </a:xfrm>
        </p:spPr>
        <p:txBody>
          <a:bodyPr>
            <a:normAutofit/>
          </a:bodyPr>
          <a:lstStyle/>
          <a:p>
            <a:r>
              <a:rPr lang="en-US" sz="3200" dirty="0" smtClean="0"/>
              <a:t>Mount Mansfield </a:t>
            </a:r>
            <a:br>
              <a:rPr lang="en-US" sz="3200" dirty="0" smtClean="0"/>
            </a:br>
            <a:r>
              <a:rPr lang="en-US" sz="3200" dirty="0" smtClean="0"/>
              <a:t>East Slope</a:t>
            </a:r>
            <a:br>
              <a:rPr lang="en-US" sz="3200" dirty="0" smtClean="0"/>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1210514"/>
              </p:ext>
            </p:extLst>
          </p:nvPr>
        </p:nvGraphicFramePr>
        <p:xfrm>
          <a:off x="0" y="457200"/>
          <a:ext cx="4717143" cy="26561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021755542"/>
              </p:ext>
            </p:extLst>
          </p:nvPr>
        </p:nvGraphicFramePr>
        <p:xfrm>
          <a:off x="304800" y="3429000"/>
          <a:ext cx="4114800" cy="26971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250423157"/>
              </p:ext>
            </p:extLst>
          </p:nvPr>
        </p:nvGraphicFramePr>
        <p:xfrm>
          <a:off x="4191000" y="3429000"/>
          <a:ext cx="4495800" cy="2697163"/>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5869313" y="6324600"/>
            <a:ext cx="2912785" cy="338554"/>
          </a:xfrm>
          <a:prstGeom prst="rect">
            <a:avLst/>
          </a:prstGeom>
        </p:spPr>
        <p:txBody>
          <a:bodyPr wrap="none">
            <a:spAutoFit/>
          </a:bodyPr>
          <a:lstStyle/>
          <a:p>
            <a:r>
              <a:rPr lang="en-US" sz="1600" i="1" dirty="0"/>
              <a:t>Forests, Parks &amp; Recreation 2014</a:t>
            </a:r>
          </a:p>
        </p:txBody>
      </p:sp>
    </p:spTree>
    <p:extLst>
      <p:ext uri="{BB962C8B-B14F-4D97-AF65-F5344CB8AC3E}">
        <p14:creationId xmlns:p14="http://schemas.microsoft.com/office/powerpoint/2010/main" val="1668748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838200"/>
            <a:ext cx="4114800" cy="1143000"/>
          </a:xfrm>
        </p:spPr>
        <p:txBody>
          <a:bodyPr>
            <a:normAutofit/>
          </a:bodyPr>
          <a:lstStyle/>
          <a:p>
            <a:r>
              <a:rPr lang="en-US" sz="2800" dirty="0" smtClean="0"/>
              <a:t>Mount Mansfield</a:t>
            </a:r>
            <a:br>
              <a:rPr lang="en-US" sz="2800" dirty="0" smtClean="0"/>
            </a:br>
            <a:r>
              <a:rPr lang="en-US" sz="2800" dirty="0" smtClean="0"/>
              <a:t>West Slope</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0169557"/>
              </p:ext>
            </p:extLst>
          </p:nvPr>
        </p:nvGraphicFramePr>
        <p:xfrm>
          <a:off x="32656" y="3429000"/>
          <a:ext cx="4539343" cy="2971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3"/>
          <p:cNvGraphicFramePr>
            <a:graphicFrameLocks/>
          </p:cNvGraphicFramePr>
          <p:nvPr>
            <p:extLst>
              <p:ext uri="{D42A27DB-BD31-4B8C-83A1-F6EECF244321}">
                <p14:modId xmlns:p14="http://schemas.microsoft.com/office/powerpoint/2010/main" val="2086892765"/>
              </p:ext>
            </p:extLst>
          </p:nvPr>
        </p:nvGraphicFramePr>
        <p:xfrm>
          <a:off x="4572000" y="3410857"/>
          <a:ext cx="4572000" cy="34108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724080076"/>
              </p:ext>
            </p:extLst>
          </p:nvPr>
        </p:nvGraphicFramePr>
        <p:xfrm>
          <a:off x="0" y="32657"/>
          <a:ext cx="4572000" cy="29257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3480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Lye Brook Saplings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088404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869313" y="6324600"/>
            <a:ext cx="2912785" cy="338554"/>
          </a:xfrm>
          <a:prstGeom prst="rect">
            <a:avLst/>
          </a:prstGeom>
        </p:spPr>
        <p:txBody>
          <a:bodyPr wrap="none">
            <a:spAutoFit/>
          </a:bodyPr>
          <a:lstStyle/>
          <a:p>
            <a:r>
              <a:rPr lang="en-US" sz="1600" i="1" dirty="0"/>
              <a:t>Forests, Parks &amp; Recreation 2014</a:t>
            </a:r>
          </a:p>
        </p:txBody>
      </p:sp>
    </p:spTree>
    <p:extLst>
      <p:ext uri="{BB962C8B-B14F-4D97-AF65-F5344CB8AC3E}">
        <p14:creationId xmlns:p14="http://schemas.microsoft.com/office/powerpoint/2010/main" val="975305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Timber Harvest Assessment - 2012</a:t>
            </a:r>
            <a:r>
              <a:rPr lang="en-US" dirty="0" smtClean="0"/>
              <a:t/>
            </a:r>
            <a:br>
              <a:rPr lang="en-US" dirty="0" smtClean="0"/>
            </a:br>
            <a:r>
              <a:rPr lang="en-US" sz="4000" i="1" dirty="0" smtClean="0"/>
              <a:t>Understory Assessment at 80 sites</a:t>
            </a:r>
            <a:endParaRPr lang="en-US" sz="40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281556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869313" y="6324600"/>
            <a:ext cx="2912785" cy="338554"/>
          </a:xfrm>
          <a:prstGeom prst="rect">
            <a:avLst/>
          </a:prstGeom>
        </p:spPr>
        <p:txBody>
          <a:bodyPr wrap="none">
            <a:spAutoFit/>
          </a:bodyPr>
          <a:lstStyle/>
          <a:p>
            <a:r>
              <a:rPr lang="en-US" sz="1600" i="1" dirty="0"/>
              <a:t>Forests, Parks &amp; Recreation 2014</a:t>
            </a:r>
          </a:p>
        </p:txBody>
      </p:sp>
    </p:spTree>
    <p:extLst>
      <p:ext uri="{BB962C8B-B14F-4D97-AF65-F5344CB8AC3E}">
        <p14:creationId xmlns:p14="http://schemas.microsoft.com/office/powerpoint/2010/main" val="517701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724808" y="1524000"/>
            <a:ext cx="7694384" cy="5029200"/>
          </a:xfrm>
          <a:prstGeom prst="rect">
            <a:avLst/>
          </a:prstGeom>
          <a:solidFill>
            <a:schemeClr val="bg1"/>
          </a:solidFill>
          <a:ln>
            <a:noFill/>
          </a:ln>
          <a:effectLst/>
          <a:extLst/>
        </p:spPr>
      </p:pic>
      <p:sp>
        <p:nvSpPr>
          <p:cNvPr id="5" name="Oval 4"/>
          <p:cNvSpPr/>
          <p:nvPr/>
        </p:nvSpPr>
        <p:spPr>
          <a:xfrm>
            <a:off x="685800" y="1600200"/>
            <a:ext cx="3048000" cy="9144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7086600" y="1676400"/>
            <a:ext cx="1905000" cy="6096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562600" y="3124200"/>
            <a:ext cx="1905000" cy="6096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029200" y="3886200"/>
            <a:ext cx="1905000" cy="6096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981200" y="4953000"/>
            <a:ext cx="3048000" cy="6096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274638"/>
            <a:ext cx="8229600" cy="792162"/>
          </a:xfrm>
        </p:spPr>
        <p:txBody>
          <a:bodyPr>
            <a:normAutofit/>
          </a:bodyPr>
          <a:lstStyle/>
          <a:p>
            <a:r>
              <a:rPr lang="en-US" sz="3200" dirty="0" smtClean="0"/>
              <a:t>Statewide Trends in Sapling Abundance</a:t>
            </a:r>
            <a:endParaRPr lang="en-US" sz="3200" dirty="0"/>
          </a:p>
        </p:txBody>
      </p:sp>
      <p:sp>
        <p:nvSpPr>
          <p:cNvPr id="10" name="TextBox 9"/>
          <p:cNvSpPr txBox="1"/>
          <p:nvPr/>
        </p:nvSpPr>
        <p:spPr>
          <a:xfrm>
            <a:off x="5981700" y="6468461"/>
            <a:ext cx="3009900" cy="369332"/>
          </a:xfrm>
          <a:prstGeom prst="rect">
            <a:avLst/>
          </a:prstGeom>
          <a:noFill/>
        </p:spPr>
        <p:txBody>
          <a:bodyPr wrap="square" rtlCol="0">
            <a:spAutoFit/>
          </a:bodyPr>
          <a:lstStyle/>
          <a:p>
            <a:r>
              <a:rPr lang="en-US" i="1" dirty="0" smtClean="0"/>
              <a:t>Morin et al  2014 (In Press)</a:t>
            </a:r>
            <a:endParaRPr lang="en-US" i="1" dirty="0"/>
          </a:p>
        </p:txBody>
      </p:sp>
    </p:spTree>
    <p:extLst>
      <p:ext uri="{BB962C8B-B14F-4D97-AF65-F5344CB8AC3E}">
        <p14:creationId xmlns:p14="http://schemas.microsoft.com/office/powerpoint/2010/main" val="274214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200" dirty="0" smtClean="0"/>
              <a:t>Species Abundance By Diameter Class</a:t>
            </a:r>
            <a:endParaRPr lang="en-US" sz="3200" dirty="0"/>
          </a:p>
        </p:txBody>
      </p:sp>
      <p:pic>
        <p:nvPicPr>
          <p:cNvPr id="23554"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2209800" y="891990"/>
            <a:ext cx="4521199" cy="5585010"/>
          </a:xfrm>
          <a:prstGeom prst="rect">
            <a:avLst/>
          </a:prstGeom>
          <a:solidFill>
            <a:schemeClr val="bg1"/>
          </a:solidFill>
          <a:ln>
            <a:noFill/>
          </a:ln>
          <a:effectLst/>
          <a:extLst/>
        </p:spPr>
      </p:pic>
      <p:sp>
        <p:nvSpPr>
          <p:cNvPr id="4" name="TextBox 3"/>
          <p:cNvSpPr txBox="1"/>
          <p:nvPr/>
        </p:nvSpPr>
        <p:spPr>
          <a:xfrm>
            <a:off x="6096000" y="6336268"/>
            <a:ext cx="3048000" cy="369332"/>
          </a:xfrm>
          <a:prstGeom prst="rect">
            <a:avLst/>
          </a:prstGeom>
          <a:noFill/>
        </p:spPr>
        <p:txBody>
          <a:bodyPr wrap="square" rtlCol="0">
            <a:spAutoFit/>
          </a:bodyPr>
          <a:lstStyle/>
          <a:p>
            <a:r>
              <a:rPr lang="en-US" i="1" dirty="0" smtClean="0"/>
              <a:t>Morin et al  2014 (In Press)</a:t>
            </a:r>
            <a:endParaRPr lang="en-US" i="1" dirty="0"/>
          </a:p>
        </p:txBody>
      </p:sp>
    </p:spTree>
    <p:extLst>
      <p:ext uri="{BB962C8B-B14F-4D97-AF65-F5344CB8AC3E}">
        <p14:creationId xmlns:p14="http://schemas.microsoft.com/office/powerpoint/2010/main" val="147249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Vermont’s Future Forests?</a:t>
            </a:r>
            <a:endParaRPr lang="en-US" sz="3200" dirty="0"/>
          </a:p>
        </p:txBody>
      </p:sp>
      <p:sp>
        <p:nvSpPr>
          <p:cNvPr id="3" name="Content Placeholder 2"/>
          <p:cNvSpPr>
            <a:spLocks noGrp="1"/>
          </p:cNvSpPr>
          <p:nvPr>
            <p:ph idx="1"/>
          </p:nvPr>
        </p:nvSpPr>
        <p:spPr>
          <a:xfrm>
            <a:off x="1524000" y="1219200"/>
            <a:ext cx="7162800" cy="4906963"/>
          </a:xfrm>
        </p:spPr>
        <p:txBody>
          <a:bodyPr>
            <a:normAutofit fontScale="77500" lnSpcReduction="20000"/>
          </a:bodyPr>
          <a:lstStyle/>
          <a:p>
            <a:r>
              <a:rPr lang="en-US" dirty="0" smtClean="0"/>
              <a:t>Tree mortality</a:t>
            </a:r>
          </a:p>
          <a:p>
            <a:pPr lvl="1"/>
            <a:r>
              <a:rPr lang="en-US" dirty="0" smtClean="0"/>
              <a:t>Paper birch</a:t>
            </a:r>
          </a:p>
          <a:p>
            <a:r>
              <a:rPr lang="en-US" dirty="0" smtClean="0"/>
              <a:t>Invasive Pests</a:t>
            </a:r>
          </a:p>
          <a:p>
            <a:pPr lvl="1"/>
            <a:r>
              <a:rPr lang="en-US" dirty="0" smtClean="0"/>
              <a:t>Hemlock</a:t>
            </a:r>
          </a:p>
          <a:p>
            <a:pPr lvl="1"/>
            <a:r>
              <a:rPr lang="en-US" dirty="0" smtClean="0"/>
              <a:t>Ash</a:t>
            </a:r>
          </a:p>
          <a:p>
            <a:r>
              <a:rPr lang="en-US" dirty="0" smtClean="0"/>
              <a:t>Regeneration failures</a:t>
            </a:r>
          </a:p>
          <a:p>
            <a:pPr lvl="1"/>
            <a:r>
              <a:rPr lang="en-US" dirty="0" smtClean="0"/>
              <a:t>Sugar maple</a:t>
            </a:r>
          </a:p>
          <a:p>
            <a:r>
              <a:rPr lang="en-US" dirty="0" smtClean="0"/>
              <a:t>Regeneration successes</a:t>
            </a:r>
          </a:p>
          <a:p>
            <a:pPr lvl="1"/>
            <a:r>
              <a:rPr lang="en-US" dirty="0" smtClean="0"/>
              <a:t>Beech </a:t>
            </a:r>
          </a:p>
          <a:p>
            <a:pPr lvl="1"/>
            <a:r>
              <a:rPr lang="en-US" dirty="0" smtClean="0"/>
              <a:t>Balsam fir</a:t>
            </a:r>
          </a:p>
          <a:p>
            <a:r>
              <a:rPr lang="en-US" dirty="0" smtClean="0"/>
              <a:t>Climate change projections </a:t>
            </a:r>
          </a:p>
          <a:p>
            <a:pPr lvl="1"/>
            <a:r>
              <a:rPr lang="en-US" dirty="0" smtClean="0"/>
              <a:t>Less balsam fir, sugar maple, yellow birch</a:t>
            </a:r>
          </a:p>
          <a:p>
            <a:pPr lvl="1"/>
            <a:r>
              <a:rPr lang="en-US" dirty="0" smtClean="0"/>
              <a:t>More oak, hickory, pines</a:t>
            </a:r>
          </a:p>
          <a:p>
            <a:pPr lvl="1"/>
            <a:endParaRPr lang="en-US" dirty="0"/>
          </a:p>
          <a:p>
            <a:endParaRPr lang="en-US" dirty="0" smtClean="0"/>
          </a:p>
        </p:txBody>
      </p:sp>
    </p:spTree>
    <p:extLst>
      <p:ext uri="{BB962C8B-B14F-4D97-AF65-F5344CB8AC3E}">
        <p14:creationId xmlns:p14="http://schemas.microsoft.com/office/powerpoint/2010/main" val="561033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Most Abundant Tree Species</a:t>
            </a:r>
            <a:endParaRPr lang="en-US" sz="3200"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0859" y="1447800"/>
            <a:ext cx="6966341" cy="465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57800" y="6099129"/>
            <a:ext cx="3733800" cy="369332"/>
          </a:xfrm>
          <a:prstGeom prst="rect">
            <a:avLst/>
          </a:prstGeom>
          <a:noFill/>
        </p:spPr>
        <p:txBody>
          <a:bodyPr wrap="square" rtlCol="0">
            <a:spAutoFit/>
          </a:bodyPr>
          <a:lstStyle/>
          <a:p>
            <a:r>
              <a:rPr lang="en-US" i="1" dirty="0" smtClean="0"/>
              <a:t>Morin et al  2014 (In Press)</a:t>
            </a:r>
            <a:endParaRPr lang="en-US" i="1" dirty="0"/>
          </a:p>
        </p:txBody>
      </p:sp>
    </p:spTree>
    <p:extLst>
      <p:ext uri="{BB962C8B-B14F-4D97-AF65-F5344CB8AC3E}">
        <p14:creationId xmlns:p14="http://schemas.microsoft.com/office/powerpoint/2010/main" val="3440025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Conditions</a:t>
            </a:r>
            <a:endParaRPr lang="en-US" dirty="0"/>
          </a:p>
        </p:txBody>
      </p:sp>
      <p:sp>
        <p:nvSpPr>
          <p:cNvPr id="5" name="Text Placeholder 4"/>
          <p:cNvSpPr>
            <a:spLocks noGrp="1"/>
          </p:cNvSpPr>
          <p:nvPr>
            <p:ph type="body" sz="half" idx="2"/>
          </p:nvPr>
        </p:nvSpPr>
        <p:spPr/>
        <p:txBody>
          <a:bodyPr/>
          <a:lstStyle/>
          <a:p>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030925" y="480558"/>
            <a:ext cx="4200000" cy="543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Y:\FPR_Forestry\ForestResourceProtection\Forest Health\Photos Folder\2014 Forest Health Photos\Schultz_WP Needle Damage Plots19 x 20 x_Camp Plymouth_062714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841" y="1447800"/>
            <a:ext cx="3535318" cy="26517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69313" y="6324600"/>
            <a:ext cx="2912785" cy="338554"/>
          </a:xfrm>
          <a:prstGeom prst="rect">
            <a:avLst/>
          </a:prstGeom>
        </p:spPr>
        <p:txBody>
          <a:bodyPr wrap="none">
            <a:spAutoFit/>
          </a:bodyPr>
          <a:lstStyle/>
          <a:p>
            <a:r>
              <a:rPr lang="en-US" sz="1600" i="1" dirty="0"/>
              <a:t>Forests, Parks &amp; Recreation 2014</a:t>
            </a:r>
          </a:p>
        </p:txBody>
      </p:sp>
    </p:spTree>
    <p:extLst>
      <p:ext uri="{BB962C8B-B14F-4D97-AF65-F5344CB8AC3E}">
        <p14:creationId xmlns:p14="http://schemas.microsoft.com/office/powerpoint/2010/main" val="3960887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43350" y="2962852"/>
            <a:ext cx="520065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Y:\FPR_Forestry\ForestResourceProtection\Forest Health\Photos Folder\2014 Forest Health Photos\Schultz_Pw Needle cast_Downer SF_View from Beneath_071714 00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855" y="27709"/>
            <a:ext cx="5202237" cy="3902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10200" y="152400"/>
            <a:ext cx="3581400" cy="954107"/>
          </a:xfrm>
          <a:prstGeom prst="rect">
            <a:avLst/>
          </a:prstGeom>
          <a:noFill/>
        </p:spPr>
        <p:txBody>
          <a:bodyPr wrap="square" rtlCol="0">
            <a:spAutoFit/>
          </a:bodyPr>
          <a:lstStyle/>
          <a:p>
            <a:r>
              <a:rPr lang="en-US" sz="2800" dirty="0" smtClean="0"/>
              <a:t>Persistent White Pine Needle Diseases</a:t>
            </a:r>
            <a:endParaRPr lang="en-US" sz="2800" dirty="0"/>
          </a:p>
        </p:txBody>
      </p:sp>
      <p:sp>
        <p:nvSpPr>
          <p:cNvPr id="5" name="TextBox 4"/>
          <p:cNvSpPr txBox="1"/>
          <p:nvPr/>
        </p:nvSpPr>
        <p:spPr>
          <a:xfrm>
            <a:off x="5638800" y="1974910"/>
            <a:ext cx="3352800" cy="954107"/>
          </a:xfrm>
          <a:prstGeom prst="rect">
            <a:avLst/>
          </a:prstGeom>
          <a:noFill/>
        </p:spPr>
        <p:txBody>
          <a:bodyPr wrap="square" rtlCol="0">
            <a:spAutoFit/>
          </a:bodyPr>
          <a:lstStyle/>
          <a:p>
            <a:r>
              <a:rPr lang="en-US" sz="2800" dirty="0" smtClean="0"/>
              <a:t>Unknown Cause of Red Pine Disease</a:t>
            </a:r>
            <a:endParaRPr lang="en-US" sz="2800" dirty="0"/>
          </a:p>
        </p:txBody>
      </p:sp>
    </p:spTree>
    <p:extLst>
      <p:ext uri="{BB962C8B-B14F-4D97-AF65-F5344CB8AC3E}">
        <p14:creationId xmlns:p14="http://schemas.microsoft.com/office/powerpoint/2010/main" val="4150702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Y:\FPR_Forestry\ForestResourceProtection\Forest Health\Photos Folder\2014 Forest Health Photos\Schultz_Hail and Wind Damage_Poultney_1003140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5202237" cy="39020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Y:\FPR_Forestry\ForestResourceProtection\Forest Health\Photos Folder\2014 Forest Health Photos\SW\WindSheeredAshPMRC.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16092" y="34636"/>
            <a:ext cx="3771900"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4114800"/>
            <a:ext cx="4038600" cy="1077218"/>
          </a:xfrm>
          <a:prstGeom prst="rect">
            <a:avLst/>
          </a:prstGeom>
          <a:noFill/>
        </p:spPr>
        <p:txBody>
          <a:bodyPr wrap="square" rtlCol="0">
            <a:spAutoFit/>
          </a:bodyPr>
          <a:lstStyle/>
          <a:p>
            <a:r>
              <a:rPr lang="en-US" sz="3200" dirty="0" smtClean="0"/>
              <a:t>Wind Storms and </a:t>
            </a:r>
          </a:p>
          <a:p>
            <a:r>
              <a:rPr lang="en-US" sz="3200" dirty="0" smtClean="0"/>
              <a:t>Ice Storm</a:t>
            </a:r>
            <a:endParaRPr lang="en-US" sz="3200" dirty="0"/>
          </a:p>
        </p:txBody>
      </p:sp>
    </p:spTree>
    <p:extLst>
      <p:ext uri="{BB962C8B-B14F-4D97-AF65-F5344CB8AC3E}">
        <p14:creationId xmlns:p14="http://schemas.microsoft.com/office/powerpoint/2010/main" val="1647896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Y:\FPR_Forestry\ForestResourceProtection\Forest Health\Photos Folder\2014.06.03 - Rutland - hail photos\IMG_2641.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228000" y="186690"/>
            <a:ext cx="489695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Y:\FPR_Forestry\ForestResourceProtection\Forest Health\Photos Folder\2014.06.10 - Rutland - hail damage\IMG_268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895600"/>
            <a:ext cx="5141798" cy="3840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1663987"/>
            <a:ext cx="3581400" cy="584775"/>
          </a:xfrm>
          <a:prstGeom prst="rect">
            <a:avLst/>
          </a:prstGeom>
          <a:noFill/>
        </p:spPr>
        <p:txBody>
          <a:bodyPr wrap="square" rtlCol="0">
            <a:spAutoFit/>
          </a:bodyPr>
          <a:lstStyle/>
          <a:p>
            <a:pPr algn="ctr"/>
            <a:r>
              <a:rPr lang="en-US" sz="3200" dirty="0" smtClean="0"/>
              <a:t>Hail Damage</a:t>
            </a:r>
            <a:endParaRPr lang="en-US" sz="3200" dirty="0"/>
          </a:p>
        </p:txBody>
      </p:sp>
    </p:spTree>
    <p:extLst>
      <p:ext uri="{BB962C8B-B14F-4D97-AF65-F5344CB8AC3E}">
        <p14:creationId xmlns:p14="http://schemas.microsoft.com/office/powerpoint/2010/main" val="3279397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66469" y="381000"/>
            <a:ext cx="8272731" cy="634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0" y="376535"/>
            <a:ext cx="3810000" cy="461665"/>
          </a:xfrm>
          <a:prstGeom prst="rect">
            <a:avLst/>
          </a:prstGeom>
          <a:noFill/>
        </p:spPr>
        <p:txBody>
          <a:bodyPr wrap="square" rtlCol="0">
            <a:spAutoFit/>
          </a:bodyPr>
          <a:lstStyle/>
          <a:p>
            <a:pPr algn="ctr"/>
            <a:r>
              <a:rPr lang="en-US" sz="2400" dirty="0" smtClean="0">
                <a:solidFill>
                  <a:schemeClr val="accent2">
                    <a:lumMod val="50000"/>
                  </a:schemeClr>
                </a:solidFill>
              </a:rPr>
              <a:t>-Rutland County July Storms</a:t>
            </a:r>
            <a:endParaRPr lang="en-US" sz="2400" dirty="0">
              <a:solidFill>
                <a:schemeClr val="accent2">
                  <a:lumMod val="50000"/>
                </a:schemeClr>
              </a:solidFill>
            </a:endParaRPr>
          </a:p>
        </p:txBody>
      </p:sp>
    </p:spTree>
    <p:extLst>
      <p:ext uri="{BB962C8B-B14F-4D97-AF65-F5344CB8AC3E}">
        <p14:creationId xmlns:p14="http://schemas.microsoft.com/office/powerpoint/2010/main" val="672830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1295400"/>
            <a:ext cx="42463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9600" y="1447800"/>
            <a:ext cx="46005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600" dirty="0" smtClean="0"/>
              <a:t>Hemlock Woolly </a:t>
            </a:r>
            <a:r>
              <a:rPr lang="en-US" sz="3600" dirty="0" err="1" smtClean="0"/>
              <a:t>Adelgid</a:t>
            </a:r>
            <a:r>
              <a:rPr lang="en-US" sz="3600" dirty="0" smtClean="0"/>
              <a:t> </a:t>
            </a:r>
            <a:endParaRPr lang="en-US" sz="3600" dirty="0"/>
          </a:p>
        </p:txBody>
      </p:sp>
      <p:sp>
        <p:nvSpPr>
          <p:cNvPr id="5" name="Rectangle 4"/>
          <p:cNvSpPr/>
          <p:nvPr/>
        </p:nvSpPr>
        <p:spPr>
          <a:xfrm>
            <a:off x="5869313" y="6324600"/>
            <a:ext cx="2912785" cy="338554"/>
          </a:xfrm>
          <a:prstGeom prst="rect">
            <a:avLst/>
          </a:prstGeom>
        </p:spPr>
        <p:txBody>
          <a:bodyPr wrap="none">
            <a:spAutoFit/>
          </a:bodyPr>
          <a:lstStyle/>
          <a:p>
            <a:r>
              <a:rPr lang="en-US" sz="1600" i="1" dirty="0"/>
              <a:t>Forests, Parks &amp; Recreation 2014</a:t>
            </a:r>
          </a:p>
        </p:txBody>
      </p:sp>
    </p:spTree>
    <p:extLst>
      <p:ext uri="{BB962C8B-B14F-4D97-AF65-F5344CB8AC3E}">
        <p14:creationId xmlns:p14="http://schemas.microsoft.com/office/powerpoint/2010/main" val="2258134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1912</TotalTime>
  <Words>768</Words>
  <Application>Microsoft Office PowerPoint</Application>
  <PresentationFormat>On-screen Show (4:3)</PresentationFormat>
  <Paragraphs>117</Paragraphs>
  <Slides>27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Vermont’s Future Forests</vt:lpstr>
      <vt:lpstr>Data and Source Credits</vt:lpstr>
      <vt:lpstr>Most Abundant Tree Species</vt:lpstr>
      <vt:lpstr>Current Conditions</vt:lpstr>
      <vt:lpstr>PowerPoint Presentation</vt:lpstr>
      <vt:lpstr>PowerPoint Presentation</vt:lpstr>
      <vt:lpstr>PowerPoint Presentation</vt:lpstr>
      <vt:lpstr>PowerPoint Presentation</vt:lpstr>
      <vt:lpstr>Hemlock Woolly Adelgid </vt:lpstr>
      <vt:lpstr>Elongate Hemlock Scale A New Non-native Pest</vt:lpstr>
      <vt:lpstr>Saddled Prominent Traps</vt:lpstr>
      <vt:lpstr>Sugar Maple Crown Health North American Maple Project</vt:lpstr>
      <vt:lpstr>Sugar Maple Health New Dead Overstory Trees</vt:lpstr>
      <vt:lpstr> Statewide Mortality Ranked By Species </vt:lpstr>
      <vt:lpstr>Distribution of ash, 2012  (EAB positive counties as of March 11, 2013) </vt:lpstr>
      <vt:lpstr>Ash Declines</vt:lpstr>
      <vt:lpstr>Emerald Ash Borer Monitoring</vt:lpstr>
      <vt:lpstr>Regeneration – The Future Forest</vt:lpstr>
      <vt:lpstr>Sugar Maple Regeneration North American Maple Project</vt:lpstr>
      <vt:lpstr>PowerPoint Presentation</vt:lpstr>
      <vt:lpstr>Mount Mansfield  East Slope </vt:lpstr>
      <vt:lpstr>Mount Mansfield West Slope</vt:lpstr>
      <vt:lpstr>Lye Brook Saplings</vt:lpstr>
      <vt:lpstr>Timber Harvest Assessment - 2012 Understory Assessment at 80 sites</vt:lpstr>
      <vt:lpstr>Statewide Trends in Sapling Abundance</vt:lpstr>
      <vt:lpstr>Species Abundance By Diameter Class</vt:lpstr>
      <vt:lpstr>Vermont’s Future Forests?</vt:lpstr>
    </vt:vector>
  </TitlesOfParts>
  <Company>Agency of Natural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our forest health data telling us about future forests?</dc:title>
  <dc:creator>SandyW</dc:creator>
  <cp:lastModifiedBy>Jim Duncan</cp:lastModifiedBy>
  <cp:revision>36</cp:revision>
  <dcterms:created xsi:type="dcterms:W3CDTF">2014-12-05T19:00:15Z</dcterms:created>
  <dcterms:modified xsi:type="dcterms:W3CDTF">2015-01-13T19:03:01Z</dcterms:modified>
</cp:coreProperties>
</file>